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MuseoModerno Medium" panose="020B0604020202020204" charset="0"/>
      <p:regular r:id="rId13"/>
    </p:embeddedFont>
    <p:embeddedFont>
      <p:font typeface="Source Sans 3" panose="020B060402020202020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0" d="100"/>
          <a:sy n="70" d="100"/>
        </p:scale>
        <p:origin x="18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png>
</file>

<file path=ppt/media/image25.svg>
</file>

<file path=ppt/media/image26.png>
</file>

<file path=ppt/media/image27.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1180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sv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24.png"/><Relationship Id="rId5" Type="http://schemas.openxmlformats.org/officeDocument/2006/relationships/image" Target="../media/image23.svg"/><Relationship Id="rId4" Type="http://schemas.openxmlformats.org/officeDocument/2006/relationships/image" Target="../media/image22.png"/><Relationship Id="rId9" Type="http://schemas.openxmlformats.org/officeDocument/2006/relationships/image" Target="../media/image27.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sv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 Id="rId9" Type="http://schemas.openxmlformats.org/officeDocument/2006/relationships/image" Target="../media/image16.sv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10834"/>
            <a:ext cx="7556421" cy="1240155"/>
          </a:xfrm>
          <a:prstGeom prst="rect">
            <a:avLst/>
          </a:prstGeom>
          <a:noFill/>
          <a:ln/>
        </p:spPr>
        <p:txBody>
          <a:bodyPr wrap="square" lIns="0" tIns="0" rIns="0" bIns="0" rtlCol="0" anchor="t"/>
          <a:lstStyle/>
          <a:p>
            <a:pPr marL="0" indent="0" algn="l">
              <a:lnSpc>
                <a:spcPts val="4850"/>
              </a:lnSpc>
              <a:buNone/>
            </a:pPr>
            <a:r>
              <a:rPr lang="en-US" sz="3900" dirty="0">
                <a:solidFill>
                  <a:srgbClr val="124E73"/>
                </a:solidFill>
                <a:latin typeface="MuseoModerno Medium" pitchFamily="34" charset="0"/>
                <a:ea typeface="MuseoModerno Medium" pitchFamily="34" charset="-122"/>
                <a:cs typeface="MuseoModerno Medium" pitchFamily="34" charset="-120"/>
              </a:rPr>
              <a:t>IBB Wi-Fi Pulse: Smart Density Prediction</a:t>
            </a:r>
            <a:endParaRPr lang="en-US" sz="3900" dirty="0"/>
          </a:p>
        </p:txBody>
      </p:sp>
      <p:sp>
        <p:nvSpPr>
          <p:cNvPr id="4" name="Text 1"/>
          <p:cNvSpPr/>
          <p:nvPr/>
        </p:nvSpPr>
        <p:spPr>
          <a:xfrm>
            <a:off x="793790" y="3230285"/>
            <a:ext cx="5534263" cy="310158"/>
          </a:xfrm>
          <a:prstGeom prst="rect">
            <a:avLst/>
          </a:prstGeom>
          <a:noFill/>
          <a:ln/>
        </p:spPr>
        <p:txBody>
          <a:bodyPr wrap="none" lIns="0" tIns="0" rIns="0" bIns="0" rtlCol="0" anchor="t"/>
          <a:lstStyle/>
          <a:p>
            <a:pPr marL="0" indent="0" algn="l">
              <a:lnSpc>
                <a:spcPts val="2400"/>
              </a:lnSpc>
              <a:buNone/>
            </a:pPr>
            <a:r>
              <a:rPr lang="en-US" sz="1950" dirty="0">
                <a:solidFill>
                  <a:srgbClr val="124E73"/>
                </a:solidFill>
                <a:latin typeface="MuseoModerno Medium" pitchFamily="34" charset="0"/>
                <a:ea typeface="MuseoModerno Medium" pitchFamily="34" charset="-122"/>
                <a:cs typeface="MuseoModerno Medium" pitchFamily="34" charset="-120"/>
              </a:rPr>
              <a:t>Analytics for City-Wide Network Optimisation</a:t>
            </a:r>
            <a:endParaRPr lang="en-US" sz="1950" dirty="0"/>
          </a:p>
        </p:txBody>
      </p:sp>
      <p:sp>
        <p:nvSpPr>
          <p:cNvPr id="5" name="Text 2"/>
          <p:cNvSpPr/>
          <p:nvPr/>
        </p:nvSpPr>
        <p:spPr>
          <a:xfrm>
            <a:off x="793790" y="3838099"/>
            <a:ext cx="7556421" cy="317540"/>
          </a:xfrm>
          <a:prstGeom prst="rect">
            <a:avLst/>
          </a:prstGeom>
          <a:noFill/>
          <a:ln/>
        </p:spPr>
        <p:txBody>
          <a:bodyPr wrap="none" lIns="0" tIns="0" rIns="0" bIns="0" rtlCol="0" anchor="t"/>
          <a:lstStyle/>
          <a:p>
            <a:pPr marL="0" indent="0" algn="l">
              <a:lnSpc>
                <a:spcPts val="2500"/>
              </a:lnSpc>
              <a:buNone/>
            </a:pPr>
            <a:r>
              <a:rPr lang="en-US" sz="1550" dirty="0">
                <a:solidFill>
                  <a:srgbClr val="2B4150"/>
                </a:solidFill>
                <a:latin typeface="Source Sans 3" pitchFamily="34" charset="0"/>
                <a:ea typeface="Source Sans 3" pitchFamily="34" charset="-122"/>
                <a:cs typeface="Source Sans 3" pitchFamily="34" charset="-120"/>
              </a:rPr>
              <a:t>Internet of Things and Applied Data Science </a:t>
            </a:r>
            <a:endParaRPr lang="en-US" sz="1550" dirty="0"/>
          </a:p>
        </p:txBody>
      </p:sp>
      <p:sp>
        <p:nvSpPr>
          <p:cNvPr id="6" name="Text 3"/>
          <p:cNvSpPr/>
          <p:nvPr/>
        </p:nvSpPr>
        <p:spPr>
          <a:xfrm>
            <a:off x="793790" y="4378881"/>
            <a:ext cx="7556421" cy="317540"/>
          </a:xfrm>
          <a:prstGeom prst="rect">
            <a:avLst/>
          </a:prstGeom>
          <a:noFill/>
          <a:ln/>
        </p:spPr>
        <p:txBody>
          <a:bodyPr wrap="none" lIns="0" tIns="0" rIns="0" bIns="0" rtlCol="0" anchor="t"/>
          <a:lstStyle/>
          <a:p>
            <a:pPr marL="0" indent="0" algn="l">
              <a:lnSpc>
                <a:spcPts val="2500"/>
              </a:lnSpc>
              <a:buNone/>
            </a:pPr>
            <a:r>
              <a:rPr lang="en-US" sz="1550" b="1" dirty="0">
                <a:solidFill>
                  <a:srgbClr val="2B4150"/>
                </a:solidFill>
                <a:latin typeface="Source Sans 3" pitchFamily="34" charset="0"/>
                <a:ea typeface="Source Sans 3" pitchFamily="34" charset="-122"/>
                <a:cs typeface="Source Sans 3" pitchFamily="34" charset="-120"/>
              </a:rPr>
              <a:t>Professor:</a:t>
            </a:r>
            <a:r>
              <a:rPr lang="en-US" sz="1550" dirty="0">
                <a:solidFill>
                  <a:srgbClr val="2B4150"/>
                </a:solidFill>
                <a:latin typeface="Source Sans 3" pitchFamily="34" charset="0"/>
                <a:ea typeface="Source Sans 3" pitchFamily="34" charset="-122"/>
                <a:cs typeface="Source Sans 3" pitchFamily="34" charset="-120"/>
              </a:rPr>
              <a:t> Dr Mehmet Ali Akyol</a:t>
            </a:r>
            <a:endParaRPr lang="en-US" sz="1550" dirty="0"/>
          </a:p>
        </p:txBody>
      </p:sp>
      <p:sp>
        <p:nvSpPr>
          <p:cNvPr id="7" name="Text 4"/>
          <p:cNvSpPr/>
          <p:nvPr/>
        </p:nvSpPr>
        <p:spPr>
          <a:xfrm>
            <a:off x="793790" y="4919663"/>
            <a:ext cx="7556421" cy="317540"/>
          </a:xfrm>
          <a:prstGeom prst="rect">
            <a:avLst/>
          </a:prstGeom>
          <a:noFill/>
          <a:ln/>
        </p:spPr>
        <p:txBody>
          <a:bodyPr wrap="none" lIns="0" tIns="0" rIns="0" bIns="0" rtlCol="0" anchor="t"/>
          <a:lstStyle/>
          <a:p>
            <a:pPr marL="0" indent="0" algn="l">
              <a:lnSpc>
                <a:spcPts val="2500"/>
              </a:lnSpc>
              <a:buNone/>
            </a:pPr>
            <a:r>
              <a:rPr lang="en-US" sz="1550" b="1" dirty="0">
                <a:solidFill>
                  <a:srgbClr val="2B4150"/>
                </a:solidFill>
                <a:latin typeface="Source Sans 3" pitchFamily="34" charset="0"/>
                <a:ea typeface="Source Sans 3" pitchFamily="34" charset="-122"/>
                <a:cs typeface="Source Sans 3" pitchFamily="34" charset="-120"/>
              </a:rPr>
              <a:t>Team Data Wave:</a:t>
            </a:r>
            <a:r>
              <a:rPr lang="en-US" sz="1550" dirty="0">
                <a:solidFill>
                  <a:srgbClr val="2B4150"/>
                </a:solidFill>
                <a:latin typeface="Source Sans 3" pitchFamily="34" charset="0"/>
                <a:ea typeface="Source Sans 3" pitchFamily="34" charset="-122"/>
                <a:cs typeface="Source Sans 3" pitchFamily="34" charset="-120"/>
              </a:rPr>
              <a:t> </a:t>
            </a:r>
            <a:endParaRPr lang="en-US" sz="1550" dirty="0"/>
          </a:p>
        </p:txBody>
      </p:sp>
      <p:sp>
        <p:nvSpPr>
          <p:cNvPr id="8" name="Text 5"/>
          <p:cNvSpPr/>
          <p:nvPr/>
        </p:nvSpPr>
        <p:spPr>
          <a:xfrm>
            <a:off x="793790" y="5460444"/>
            <a:ext cx="7556421" cy="317540"/>
          </a:xfrm>
          <a:prstGeom prst="rect">
            <a:avLst/>
          </a:prstGeom>
          <a:noFill/>
          <a:ln/>
        </p:spPr>
        <p:txBody>
          <a:bodyPr wrap="none" lIns="0" tIns="0" rIns="0" bIns="0" rtlCol="0" anchor="t"/>
          <a:lstStyle/>
          <a:p>
            <a:pPr marL="0" indent="0" algn="l">
              <a:lnSpc>
                <a:spcPts val="2500"/>
              </a:lnSpc>
              <a:buNone/>
            </a:pPr>
            <a:r>
              <a:rPr lang="en-US" sz="1550" dirty="0">
                <a:solidFill>
                  <a:srgbClr val="2B4150"/>
                </a:solidFill>
                <a:latin typeface="Source Sans 3" pitchFamily="34" charset="0"/>
                <a:ea typeface="Source Sans 3" pitchFamily="34" charset="-122"/>
                <a:cs typeface="Source Sans 3" pitchFamily="34" charset="-120"/>
              </a:rPr>
              <a:t> •  Al-Baraa Al-Qaisi (231023203)</a:t>
            </a:r>
            <a:endParaRPr lang="en-US" sz="1550" dirty="0"/>
          </a:p>
        </p:txBody>
      </p:sp>
      <p:sp>
        <p:nvSpPr>
          <p:cNvPr id="9" name="Text 6"/>
          <p:cNvSpPr/>
          <p:nvPr/>
        </p:nvSpPr>
        <p:spPr>
          <a:xfrm>
            <a:off x="793790" y="6001226"/>
            <a:ext cx="7556421" cy="317540"/>
          </a:xfrm>
          <a:prstGeom prst="rect">
            <a:avLst/>
          </a:prstGeom>
          <a:noFill/>
          <a:ln/>
        </p:spPr>
        <p:txBody>
          <a:bodyPr wrap="none" lIns="0" tIns="0" rIns="0" bIns="0" rtlCol="0" anchor="t"/>
          <a:lstStyle/>
          <a:p>
            <a:pPr marL="0" indent="0" algn="l">
              <a:lnSpc>
                <a:spcPts val="2500"/>
              </a:lnSpc>
              <a:buNone/>
            </a:pPr>
            <a:r>
              <a:rPr lang="en-US" sz="1550" dirty="0">
                <a:solidFill>
                  <a:srgbClr val="2B4150"/>
                </a:solidFill>
                <a:latin typeface="Source Sans 3" pitchFamily="34" charset="0"/>
                <a:ea typeface="Source Sans 3" pitchFamily="34" charset="-122"/>
                <a:cs typeface="Source Sans 3" pitchFamily="34" charset="-120"/>
              </a:rPr>
              <a:t> • Farag Gaafar (221023204)</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577"/>
          </a:xfrm>
          <a:prstGeom prst="rect">
            <a:avLst/>
          </a:prstGeom>
        </p:spPr>
      </p:pic>
      <p:sp>
        <p:nvSpPr>
          <p:cNvPr id="3" name="Text 0"/>
          <p:cNvSpPr/>
          <p:nvPr/>
        </p:nvSpPr>
        <p:spPr>
          <a:xfrm>
            <a:off x="6130052" y="442436"/>
            <a:ext cx="7856696" cy="1005602"/>
          </a:xfrm>
          <a:prstGeom prst="rect">
            <a:avLst/>
          </a:prstGeom>
          <a:noFill/>
          <a:ln/>
        </p:spPr>
        <p:txBody>
          <a:bodyPr wrap="square" lIns="0" tIns="0" rIns="0" bIns="0" rtlCol="0" anchor="t"/>
          <a:lstStyle/>
          <a:p>
            <a:pPr marL="0" indent="0" algn="l">
              <a:lnSpc>
                <a:spcPts val="3950"/>
              </a:lnSpc>
              <a:buNone/>
            </a:pPr>
            <a:r>
              <a:rPr lang="en-US" sz="3150" dirty="0">
                <a:solidFill>
                  <a:srgbClr val="124E73"/>
                </a:solidFill>
                <a:latin typeface="MuseoModerno Medium" pitchFamily="34" charset="0"/>
                <a:ea typeface="MuseoModerno Medium" pitchFamily="34" charset="-122"/>
                <a:cs typeface="MuseoModerno Medium" pitchFamily="34" charset="-120"/>
              </a:rPr>
              <a:t>Impact: Smarter Infrastructure for Istanbul</a:t>
            </a:r>
            <a:endParaRPr lang="en-US" sz="3150" dirty="0"/>
          </a:p>
        </p:txBody>
      </p:sp>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30052" y="1689378"/>
            <a:ext cx="402312" cy="402312"/>
          </a:xfrm>
          <a:prstGeom prst="rect">
            <a:avLst/>
          </a:prstGeom>
        </p:spPr>
      </p:pic>
      <p:sp>
        <p:nvSpPr>
          <p:cNvPr id="5" name="Text 1"/>
          <p:cNvSpPr/>
          <p:nvPr/>
        </p:nvSpPr>
        <p:spPr>
          <a:xfrm>
            <a:off x="6130052" y="2292787"/>
            <a:ext cx="2119193" cy="251460"/>
          </a:xfrm>
          <a:prstGeom prst="rect">
            <a:avLst/>
          </a:prstGeom>
          <a:noFill/>
          <a:ln/>
        </p:spPr>
        <p:txBody>
          <a:bodyPr wrap="none" lIns="0" tIns="0" rIns="0" bIns="0" rtlCol="0" anchor="t"/>
          <a:lstStyle/>
          <a:p>
            <a:pPr marL="0" indent="0" algn="l">
              <a:lnSpc>
                <a:spcPts val="1950"/>
              </a:lnSpc>
              <a:buNone/>
            </a:pPr>
            <a:r>
              <a:rPr lang="en-US" sz="1550" dirty="0">
                <a:solidFill>
                  <a:srgbClr val="2B4150"/>
                </a:solidFill>
                <a:latin typeface="MuseoModerno Medium" pitchFamily="34" charset="0"/>
                <a:ea typeface="MuseoModerno Medium" pitchFamily="34" charset="-122"/>
                <a:cs typeface="MuseoModerno Medium" pitchFamily="34" charset="-120"/>
              </a:rPr>
              <a:t>Operational Efficiency</a:t>
            </a:r>
            <a:endParaRPr lang="en-US" sz="1550" dirty="0"/>
          </a:p>
        </p:txBody>
      </p:sp>
      <p:sp>
        <p:nvSpPr>
          <p:cNvPr id="6" name="Text 2"/>
          <p:cNvSpPr/>
          <p:nvPr/>
        </p:nvSpPr>
        <p:spPr>
          <a:xfrm>
            <a:off x="6130052" y="2640687"/>
            <a:ext cx="7856696" cy="515064"/>
          </a:xfrm>
          <a:prstGeom prst="rect">
            <a:avLst/>
          </a:prstGeom>
          <a:noFill/>
          <a:ln/>
        </p:spPr>
        <p:txBody>
          <a:bodyPr wrap="square" lIns="0" tIns="0" rIns="0" bIns="0" rtlCol="0" anchor="t"/>
          <a:lstStyle/>
          <a:p>
            <a:pPr marL="0" indent="0" algn="l">
              <a:lnSpc>
                <a:spcPts val="2000"/>
              </a:lnSpc>
              <a:buNone/>
            </a:pPr>
            <a:r>
              <a:rPr lang="en-US" sz="1250" dirty="0">
                <a:solidFill>
                  <a:srgbClr val="2B4150"/>
                </a:solidFill>
                <a:latin typeface="Source Sans 3" pitchFamily="34" charset="0"/>
                <a:ea typeface="Source Sans 3" pitchFamily="34" charset="-122"/>
                <a:cs typeface="Source Sans 3" pitchFamily="34" charset="-120"/>
              </a:rPr>
              <a:t>Transforming public IoT data into a practical tool that directly improves municipal services, reduces infrastructure waste, and ensures optimal network performance across all districts.</a:t>
            </a:r>
            <a:endParaRPr lang="en-US" sz="1250" dirty="0"/>
          </a:p>
        </p:txBody>
      </p:sp>
      <p:pic>
        <p:nvPicPr>
          <p:cNvPr id="7"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130052" y="3477578"/>
            <a:ext cx="402312" cy="402312"/>
          </a:xfrm>
          <a:prstGeom prst="rect">
            <a:avLst/>
          </a:prstGeom>
        </p:spPr>
      </p:pic>
      <p:sp>
        <p:nvSpPr>
          <p:cNvPr id="8" name="Text 3"/>
          <p:cNvSpPr/>
          <p:nvPr/>
        </p:nvSpPr>
        <p:spPr>
          <a:xfrm>
            <a:off x="6130052" y="4080986"/>
            <a:ext cx="2011561" cy="251460"/>
          </a:xfrm>
          <a:prstGeom prst="rect">
            <a:avLst/>
          </a:prstGeom>
          <a:noFill/>
          <a:ln/>
        </p:spPr>
        <p:txBody>
          <a:bodyPr wrap="none" lIns="0" tIns="0" rIns="0" bIns="0" rtlCol="0" anchor="t"/>
          <a:lstStyle/>
          <a:p>
            <a:pPr marL="0" indent="0" algn="l">
              <a:lnSpc>
                <a:spcPts val="1950"/>
              </a:lnSpc>
              <a:buNone/>
            </a:pPr>
            <a:r>
              <a:rPr lang="en-US" sz="1550" dirty="0">
                <a:solidFill>
                  <a:srgbClr val="2B4150"/>
                </a:solidFill>
                <a:latin typeface="MuseoModerno Medium" pitchFamily="34" charset="0"/>
                <a:ea typeface="MuseoModerno Medium" pitchFamily="34" charset="-122"/>
                <a:cs typeface="MuseoModerno Medium" pitchFamily="34" charset="-120"/>
              </a:rPr>
              <a:t>Strategic Value</a:t>
            </a:r>
            <a:endParaRPr lang="en-US" sz="1550" dirty="0"/>
          </a:p>
        </p:txBody>
      </p:sp>
      <p:sp>
        <p:nvSpPr>
          <p:cNvPr id="9" name="Text 4"/>
          <p:cNvSpPr/>
          <p:nvPr/>
        </p:nvSpPr>
        <p:spPr>
          <a:xfrm>
            <a:off x="6130052" y="4428887"/>
            <a:ext cx="7856696" cy="515064"/>
          </a:xfrm>
          <a:prstGeom prst="rect">
            <a:avLst/>
          </a:prstGeom>
          <a:noFill/>
          <a:ln/>
        </p:spPr>
        <p:txBody>
          <a:bodyPr wrap="square" lIns="0" tIns="0" rIns="0" bIns="0" rtlCol="0" anchor="t"/>
          <a:lstStyle/>
          <a:p>
            <a:pPr marL="0" indent="0" algn="l">
              <a:lnSpc>
                <a:spcPts val="2000"/>
              </a:lnSpc>
              <a:buNone/>
            </a:pPr>
            <a:r>
              <a:rPr lang="en-US" sz="1250" dirty="0">
                <a:solidFill>
                  <a:srgbClr val="2B4150"/>
                </a:solidFill>
                <a:latin typeface="Source Sans 3" pitchFamily="34" charset="0"/>
                <a:ea typeface="Source Sans 3" pitchFamily="34" charset="-122"/>
                <a:cs typeface="Source Sans 3" pitchFamily="34" charset="-120"/>
              </a:rPr>
              <a:t>Provides a solid, evidence-based foundation for multi-year budgeting and infrastructure expansion, enabling confident long-term planning and resource allocation.</a:t>
            </a:r>
            <a:endParaRPr lang="en-US" sz="1250" dirty="0"/>
          </a:p>
        </p:txBody>
      </p:sp>
      <p:pic>
        <p:nvPicPr>
          <p:cNvPr id="10"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130052" y="5265777"/>
            <a:ext cx="402312" cy="402312"/>
          </a:xfrm>
          <a:prstGeom prst="rect">
            <a:avLst/>
          </a:prstGeom>
        </p:spPr>
      </p:pic>
      <p:sp>
        <p:nvSpPr>
          <p:cNvPr id="11" name="Text 5"/>
          <p:cNvSpPr/>
          <p:nvPr/>
        </p:nvSpPr>
        <p:spPr>
          <a:xfrm>
            <a:off x="6130052" y="5869186"/>
            <a:ext cx="2011561" cy="251460"/>
          </a:xfrm>
          <a:prstGeom prst="rect">
            <a:avLst/>
          </a:prstGeom>
          <a:noFill/>
          <a:ln/>
        </p:spPr>
        <p:txBody>
          <a:bodyPr wrap="none" lIns="0" tIns="0" rIns="0" bIns="0" rtlCol="0" anchor="t"/>
          <a:lstStyle/>
          <a:p>
            <a:pPr marL="0" indent="0" algn="l">
              <a:lnSpc>
                <a:spcPts val="1950"/>
              </a:lnSpc>
              <a:buNone/>
            </a:pPr>
            <a:r>
              <a:rPr lang="en-US" sz="1550" dirty="0">
                <a:solidFill>
                  <a:srgbClr val="2B4150"/>
                </a:solidFill>
                <a:latin typeface="MuseoModerno Medium" pitchFamily="34" charset="0"/>
                <a:ea typeface="MuseoModerno Medium" pitchFamily="34" charset="-122"/>
                <a:cs typeface="MuseoModerno Medium" pitchFamily="34" charset="-120"/>
              </a:rPr>
              <a:t>Citizen Impact</a:t>
            </a:r>
            <a:endParaRPr lang="en-US" sz="1550" dirty="0"/>
          </a:p>
        </p:txBody>
      </p:sp>
      <p:sp>
        <p:nvSpPr>
          <p:cNvPr id="12" name="Text 6"/>
          <p:cNvSpPr/>
          <p:nvPr/>
        </p:nvSpPr>
        <p:spPr>
          <a:xfrm>
            <a:off x="6130052" y="6217087"/>
            <a:ext cx="7856696" cy="515064"/>
          </a:xfrm>
          <a:prstGeom prst="rect">
            <a:avLst/>
          </a:prstGeom>
          <a:noFill/>
          <a:ln/>
        </p:spPr>
        <p:txBody>
          <a:bodyPr wrap="square" lIns="0" tIns="0" rIns="0" bIns="0" rtlCol="0" anchor="t"/>
          <a:lstStyle/>
          <a:p>
            <a:pPr marL="0" indent="0" algn="l">
              <a:lnSpc>
                <a:spcPts val="2000"/>
              </a:lnSpc>
              <a:buNone/>
            </a:pPr>
            <a:r>
              <a:rPr lang="en-US" sz="1250" dirty="0">
                <a:solidFill>
                  <a:srgbClr val="2B4150"/>
                </a:solidFill>
                <a:latin typeface="Source Sans 3" pitchFamily="34" charset="0"/>
                <a:ea typeface="Source Sans 3" pitchFamily="34" charset="-122"/>
                <a:cs typeface="Source Sans 3" pitchFamily="34" charset="-120"/>
              </a:rPr>
              <a:t>Ensuring reliable, high-speed Wi-Fi access for all citizens—residents and visitors alike—through data-driven planning that anticipates demand before problems emerge.</a:t>
            </a:r>
            <a:endParaRPr lang="en-US" sz="1250" dirty="0"/>
          </a:p>
        </p:txBody>
      </p:sp>
      <p:sp>
        <p:nvSpPr>
          <p:cNvPr id="13" name="Text 7"/>
          <p:cNvSpPr/>
          <p:nvPr/>
        </p:nvSpPr>
        <p:spPr>
          <a:xfrm>
            <a:off x="6371392" y="7094101"/>
            <a:ext cx="7615357" cy="515064"/>
          </a:xfrm>
          <a:prstGeom prst="rect">
            <a:avLst/>
          </a:prstGeom>
          <a:noFill/>
          <a:ln/>
        </p:spPr>
        <p:txBody>
          <a:bodyPr wrap="square" lIns="0" tIns="0" rIns="0" bIns="0" rtlCol="0" anchor="t"/>
          <a:lstStyle/>
          <a:p>
            <a:pPr marL="0" indent="0" algn="l">
              <a:lnSpc>
                <a:spcPts val="2000"/>
              </a:lnSpc>
              <a:buNone/>
            </a:pPr>
            <a:r>
              <a:rPr lang="en-US" sz="1250" dirty="0">
                <a:solidFill>
                  <a:srgbClr val="2B4150"/>
                </a:solidFill>
                <a:latin typeface="Source Sans 3" pitchFamily="34" charset="0"/>
                <a:ea typeface="Source Sans 3" pitchFamily="34" charset="-122"/>
                <a:cs typeface="Source Sans 3" pitchFamily="34" charset="-120"/>
              </a:rPr>
              <a:t>"By turning connection logs into actionable intelligence, we're not just managing a network—we're building the digital backbone of a smarter, more connected Istanbul."</a:t>
            </a:r>
            <a:endParaRPr lang="en-US" sz="1250" dirty="0"/>
          </a:p>
        </p:txBody>
      </p:sp>
      <p:sp>
        <p:nvSpPr>
          <p:cNvPr id="14" name="Shape 8"/>
          <p:cNvSpPr/>
          <p:nvPr/>
        </p:nvSpPr>
        <p:spPr>
          <a:xfrm>
            <a:off x="6130052" y="6913126"/>
            <a:ext cx="22860" cy="877014"/>
          </a:xfrm>
          <a:prstGeom prst="rect">
            <a:avLst/>
          </a:prstGeom>
          <a:solidFill>
            <a:srgbClr val="325F7B"/>
          </a:solidFill>
          <a:ln/>
        </p:spPr>
      </p:sp>
      <p:sp>
        <p:nvSpPr>
          <p:cNvPr id="15" name="Rectangle 14">
            <a:extLst>
              <a:ext uri="{FF2B5EF4-FFF2-40B4-BE49-F238E27FC236}">
                <a16:creationId xmlns:a16="http://schemas.microsoft.com/office/drawing/2014/main" id="{18197918-18DD-CAD1-524D-864B478B918E}"/>
              </a:ext>
            </a:extLst>
          </p:cNvPr>
          <p:cNvSpPr/>
          <p:nvPr/>
        </p:nvSpPr>
        <p:spPr>
          <a:xfrm>
            <a:off x="12869839" y="7765576"/>
            <a:ext cx="1665027" cy="41830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77691" y="397193"/>
            <a:ext cx="8564404" cy="451366"/>
          </a:xfrm>
          <a:prstGeom prst="rect">
            <a:avLst/>
          </a:prstGeom>
          <a:noFill/>
          <a:ln/>
        </p:spPr>
        <p:txBody>
          <a:bodyPr wrap="none" lIns="0" tIns="0" rIns="0" bIns="0" rtlCol="0" anchor="t"/>
          <a:lstStyle/>
          <a:p>
            <a:pPr marL="0" indent="0" algn="l">
              <a:lnSpc>
                <a:spcPts val="3550"/>
              </a:lnSpc>
              <a:buNone/>
            </a:pPr>
            <a:r>
              <a:rPr lang="en-US" sz="3200" dirty="0">
                <a:solidFill>
                  <a:srgbClr val="124E73"/>
                </a:solidFill>
                <a:latin typeface="MuseoModerno Medium" pitchFamily="34" charset="0"/>
                <a:ea typeface="MuseoModerno Medium" pitchFamily="34" charset="-122"/>
                <a:cs typeface="MuseoModerno Medium" pitchFamily="34" charset="-120"/>
              </a:rPr>
              <a:t>The Challenge: Network Planning in a Metropolis</a:t>
            </a:r>
            <a:endParaRPr lang="en-US" sz="3200" dirty="0"/>
          </a:p>
        </p:txBody>
      </p:sp>
      <p:sp>
        <p:nvSpPr>
          <p:cNvPr id="3" name="Text 1"/>
          <p:cNvSpPr/>
          <p:nvPr/>
        </p:nvSpPr>
        <p:spPr>
          <a:xfrm>
            <a:off x="577689" y="1409128"/>
            <a:ext cx="2166580" cy="270867"/>
          </a:xfrm>
          <a:prstGeom prst="rect">
            <a:avLst/>
          </a:prstGeom>
          <a:noFill/>
          <a:ln/>
        </p:spPr>
        <p:txBody>
          <a:bodyPr wrap="none" lIns="0" tIns="0" rIns="0" bIns="0" rtlCol="0" anchor="t"/>
          <a:lstStyle/>
          <a:p>
            <a:pPr marL="0" indent="0" algn="l">
              <a:lnSpc>
                <a:spcPts val="2100"/>
              </a:lnSpc>
              <a:buNone/>
            </a:pPr>
            <a:r>
              <a:rPr lang="en-US" sz="2000" dirty="0">
                <a:solidFill>
                  <a:srgbClr val="124E73"/>
                </a:solidFill>
                <a:latin typeface="MuseoModerno Medium" pitchFamily="34" charset="0"/>
                <a:ea typeface="MuseoModerno Medium" pitchFamily="34" charset="-122"/>
                <a:cs typeface="MuseoModerno Medium" pitchFamily="34" charset="-120"/>
              </a:rPr>
              <a:t>The Context</a:t>
            </a:r>
            <a:endParaRPr lang="en-US" sz="2000" dirty="0"/>
          </a:p>
        </p:txBody>
      </p:sp>
      <p:sp>
        <p:nvSpPr>
          <p:cNvPr id="4" name="Text 2"/>
          <p:cNvSpPr/>
          <p:nvPr/>
        </p:nvSpPr>
        <p:spPr>
          <a:xfrm>
            <a:off x="577689" y="1783676"/>
            <a:ext cx="7252573" cy="692944"/>
          </a:xfrm>
          <a:prstGeom prst="rect">
            <a:avLst/>
          </a:prstGeom>
          <a:noFill/>
          <a:ln/>
        </p:spPr>
        <p:txBody>
          <a:bodyPr wrap="square" lIns="0" tIns="0" rIns="0" bIns="0" rtlCol="0" anchor="t"/>
          <a:lstStyle/>
          <a:p>
            <a:pPr marL="0" indent="0" algn="l">
              <a:lnSpc>
                <a:spcPts val="1800"/>
              </a:lnSpc>
              <a:buNone/>
            </a:pPr>
            <a:r>
              <a:rPr lang="en-US" sz="1600" dirty="0">
                <a:solidFill>
                  <a:srgbClr val="2B4150"/>
                </a:solidFill>
                <a:latin typeface="Source Sans 3" pitchFamily="34" charset="0"/>
                <a:ea typeface="Source Sans 3" pitchFamily="34" charset="-122"/>
                <a:cs typeface="Source Sans 3" pitchFamily="34" charset="-120"/>
              </a:rPr>
              <a:t>Istanbul Metropolitan Municipality (IBB) operates one of Europe's largest public Wi-Fi networks, serving millions of residents and tourists across 39 districts. However, subscriber growth patterns remain uneven and challenging to predict, creating significant operational challenges for network planning teams.</a:t>
            </a:r>
            <a:endParaRPr lang="en-US" sz="1600" dirty="0"/>
          </a:p>
        </p:txBody>
      </p:sp>
      <p:sp>
        <p:nvSpPr>
          <p:cNvPr id="5" name="Text 3"/>
          <p:cNvSpPr/>
          <p:nvPr/>
        </p:nvSpPr>
        <p:spPr>
          <a:xfrm>
            <a:off x="577688" y="3384208"/>
            <a:ext cx="2166580" cy="270867"/>
          </a:xfrm>
          <a:prstGeom prst="rect">
            <a:avLst/>
          </a:prstGeom>
          <a:noFill/>
          <a:ln/>
        </p:spPr>
        <p:txBody>
          <a:bodyPr wrap="none" lIns="0" tIns="0" rIns="0" bIns="0" rtlCol="0" anchor="t"/>
          <a:lstStyle/>
          <a:p>
            <a:pPr marL="0" indent="0" algn="l">
              <a:lnSpc>
                <a:spcPts val="2100"/>
              </a:lnSpc>
              <a:buNone/>
            </a:pPr>
            <a:r>
              <a:rPr lang="en-US" sz="2000" dirty="0">
                <a:solidFill>
                  <a:srgbClr val="124E73"/>
                </a:solidFill>
                <a:latin typeface="MuseoModerno Medium" pitchFamily="34" charset="0"/>
                <a:ea typeface="MuseoModerno Medium" pitchFamily="34" charset="-122"/>
                <a:cs typeface="MuseoModerno Medium" pitchFamily="34" charset="-120"/>
              </a:rPr>
              <a:t>The Problem</a:t>
            </a:r>
            <a:endParaRPr lang="en-US" sz="2000" dirty="0"/>
          </a:p>
        </p:txBody>
      </p:sp>
      <p:sp>
        <p:nvSpPr>
          <p:cNvPr id="6" name="Text 4"/>
          <p:cNvSpPr/>
          <p:nvPr/>
        </p:nvSpPr>
        <p:spPr>
          <a:xfrm>
            <a:off x="577688" y="3916919"/>
            <a:ext cx="7252573" cy="692944"/>
          </a:xfrm>
          <a:prstGeom prst="rect">
            <a:avLst/>
          </a:prstGeom>
          <a:noFill/>
          <a:ln/>
        </p:spPr>
        <p:txBody>
          <a:bodyPr wrap="square" lIns="0" tIns="0" rIns="0" bIns="0" rtlCol="0" anchor="t"/>
          <a:lstStyle/>
          <a:p>
            <a:pPr marL="0" indent="0" algn="l">
              <a:lnSpc>
                <a:spcPts val="1800"/>
              </a:lnSpc>
              <a:buNone/>
            </a:pPr>
            <a:r>
              <a:rPr lang="en-US" sz="1600" dirty="0">
                <a:solidFill>
                  <a:srgbClr val="2B4150"/>
                </a:solidFill>
                <a:latin typeface="Source Sans 3" pitchFamily="34" charset="0"/>
                <a:ea typeface="Source Sans 3" pitchFamily="34" charset="-122"/>
                <a:cs typeface="Source Sans 3" pitchFamily="34" charset="-120"/>
              </a:rPr>
              <a:t>Without granular, actionable usage analytics, city planners struggle to determine optimal locations and timing for new access point installations. This reactive approach leads to service gaps, wasted infrastructure investment, and diminished public trust in network reliability.</a:t>
            </a:r>
            <a:endParaRPr lang="en-US" sz="1600" dirty="0"/>
          </a:p>
        </p:txBody>
      </p:sp>
      <p:sp>
        <p:nvSpPr>
          <p:cNvPr id="7" name="Text 5"/>
          <p:cNvSpPr/>
          <p:nvPr/>
        </p:nvSpPr>
        <p:spPr>
          <a:xfrm>
            <a:off x="577691" y="5417416"/>
            <a:ext cx="2166580" cy="270867"/>
          </a:xfrm>
          <a:prstGeom prst="rect">
            <a:avLst/>
          </a:prstGeom>
          <a:noFill/>
          <a:ln/>
        </p:spPr>
        <p:txBody>
          <a:bodyPr wrap="none" lIns="0" tIns="0" rIns="0" bIns="0" rtlCol="0" anchor="t"/>
          <a:lstStyle/>
          <a:p>
            <a:pPr marL="0" indent="0" algn="l">
              <a:lnSpc>
                <a:spcPts val="2100"/>
              </a:lnSpc>
              <a:buNone/>
            </a:pPr>
            <a:r>
              <a:rPr lang="en-US" sz="2000" dirty="0">
                <a:solidFill>
                  <a:srgbClr val="124E73"/>
                </a:solidFill>
                <a:latin typeface="MuseoModerno Medium" pitchFamily="34" charset="0"/>
                <a:ea typeface="MuseoModerno Medium" pitchFamily="34" charset="-122"/>
                <a:cs typeface="MuseoModerno Medium" pitchFamily="34" charset="-120"/>
              </a:rPr>
              <a:t>The Goal</a:t>
            </a:r>
            <a:endParaRPr lang="en-US" sz="2000" dirty="0"/>
          </a:p>
        </p:txBody>
      </p:sp>
      <p:sp>
        <p:nvSpPr>
          <p:cNvPr id="8" name="Text 6"/>
          <p:cNvSpPr/>
          <p:nvPr/>
        </p:nvSpPr>
        <p:spPr>
          <a:xfrm>
            <a:off x="577691" y="5891452"/>
            <a:ext cx="5869900" cy="923925"/>
          </a:xfrm>
          <a:prstGeom prst="rect">
            <a:avLst/>
          </a:prstGeom>
          <a:noFill/>
          <a:ln/>
        </p:spPr>
        <p:txBody>
          <a:bodyPr wrap="square" lIns="0" tIns="0" rIns="0" bIns="0" rtlCol="0" anchor="t"/>
          <a:lstStyle/>
          <a:p>
            <a:pPr marL="0" indent="0" algn="l">
              <a:lnSpc>
                <a:spcPts val="1800"/>
              </a:lnSpc>
              <a:buNone/>
            </a:pPr>
            <a:r>
              <a:rPr lang="en-US" sz="1600" dirty="0">
                <a:solidFill>
                  <a:srgbClr val="2B4150"/>
                </a:solidFill>
                <a:latin typeface="Source Sans 3" pitchFamily="34" charset="0"/>
                <a:ea typeface="Source Sans 3" pitchFamily="34" charset="-122"/>
                <a:cs typeface="Source Sans 3" pitchFamily="34" charset="-120"/>
              </a:rPr>
              <a:t>Our mission is to transform raw connection data into a sophisticated decision-support tool that empowers IBB's IT department to make proactive, evidence-based infrastructure investments. By predicting demand patterns before they materialise, we enable strategic rather than reactive network expansion.</a:t>
            </a:r>
            <a:endParaRPr lang="en-US" sz="1600" dirty="0"/>
          </a:p>
        </p:txBody>
      </p:sp>
      <p:pic>
        <p:nvPicPr>
          <p:cNvPr id="9" name="Image 0" descr="preencoded.png"/>
          <p:cNvPicPr>
            <a:picLocks noChangeAspect="1"/>
          </p:cNvPicPr>
          <p:nvPr/>
        </p:nvPicPr>
        <p:blipFill>
          <a:blip r:embed="rId3"/>
          <a:stretch>
            <a:fillRect/>
          </a:stretch>
        </p:blipFill>
        <p:spPr>
          <a:xfrm>
            <a:off x="8190309" y="1409128"/>
            <a:ext cx="6440091" cy="682805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68893"/>
            <a:ext cx="7556421" cy="1240155"/>
          </a:xfrm>
          <a:prstGeom prst="rect">
            <a:avLst/>
          </a:prstGeom>
          <a:noFill/>
          <a:ln/>
        </p:spPr>
        <p:txBody>
          <a:bodyPr wrap="square" lIns="0" tIns="0" rIns="0" bIns="0" rtlCol="0" anchor="t"/>
          <a:lstStyle/>
          <a:p>
            <a:pPr marL="0" indent="0" algn="l">
              <a:lnSpc>
                <a:spcPts val="4850"/>
              </a:lnSpc>
              <a:buNone/>
            </a:pPr>
            <a:r>
              <a:rPr lang="en-US" sz="3900" dirty="0">
                <a:solidFill>
                  <a:srgbClr val="124E73"/>
                </a:solidFill>
                <a:latin typeface="MuseoModerno Medium" pitchFamily="34" charset="0"/>
                <a:ea typeface="MuseoModerno Medium" pitchFamily="34" charset="-122"/>
                <a:cs typeface="MuseoModerno Medium" pitchFamily="34" charset="-120"/>
              </a:rPr>
              <a:t>From Raw Logs to Actionable Intelligence</a:t>
            </a:r>
            <a:endParaRPr lang="en-US" sz="3900" dirty="0"/>
          </a:p>
        </p:txBody>
      </p:sp>
      <p:sp>
        <p:nvSpPr>
          <p:cNvPr id="4" name="Text 1"/>
          <p:cNvSpPr/>
          <p:nvPr/>
        </p:nvSpPr>
        <p:spPr>
          <a:xfrm>
            <a:off x="6280190" y="2206704"/>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2B4150"/>
                </a:solidFill>
                <a:latin typeface="Source Sans 3" pitchFamily="34" charset="0"/>
                <a:ea typeface="Source Sans 3" pitchFamily="34" charset="-122"/>
                <a:cs typeface="Source Sans 3" pitchFamily="34" charset="-120"/>
              </a:rPr>
              <a:t>This project transforms years of disconnected network logs into a comprehensive analytical framework spanning data engineering, visualisation, and predictive modelling.</a:t>
            </a:r>
            <a:endParaRPr lang="en-US" sz="1550" dirty="0"/>
          </a:p>
        </p:txBody>
      </p:sp>
      <p:sp>
        <p:nvSpPr>
          <p:cNvPr id="5" name="Text 2"/>
          <p:cNvSpPr/>
          <p:nvPr/>
        </p:nvSpPr>
        <p:spPr>
          <a:xfrm>
            <a:off x="6280190" y="3065026"/>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2B4150"/>
                </a:solidFill>
                <a:latin typeface="MuseoModerno Light" pitchFamily="34" charset="0"/>
                <a:ea typeface="MuseoModerno Light" pitchFamily="34" charset="-122"/>
                <a:cs typeface="MuseoModerno Light" pitchFamily="34" charset="-120"/>
              </a:rPr>
              <a:t>01</a:t>
            </a:r>
            <a:endParaRPr lang="en-US" sz="1550" dirty="0"/>
          </a:p>
        </p:txBody>
      </p:sp>
      <p:sp>
        <p:nvSpPr>
          <p:cNvPr id="6" name="Shape 3"/>
          <p:cNvSpPr/>
          <p:nvPr/>
        </p:nvSpPr>
        <p:spPr>
          <a:xfrm>
            <a:off x="6280190" y="3379351"/>
            <a:ext cx="3679031" cy="22860"/>
          </a:xfrm>
          <a:prstGeom prst="rect">
            <a:avLst/>
          </a:prstGeom>
          <a:solidFill>
            <a:srgbClr val="325F7B"/>
          </a:solidFill>
          <a:ln/>
        </p:spPr>
      </p:sp>
      <p:sp>
        <p:nvSpPr>
          <p:cNvPr id="7" name="Text 4"/>
          <p:cNvSpPr/>
          <p:nvPr/>
        </p:nvSpPr>
        <p:spPr>
          <a:xfrm>
            <a:off x="6280190" y="3524250"/>
            <a:ext cx="3408402" cy="310158"/>
          </a:xfrm>
          <a:prstGeom prst="rect">
            <a:avLst/>
          </a:prstGeom>
          <a:noFill/>
          <a:ln/>
        </p:spPr>
        <p:txBody>
          <a:bodyPr wrap="none" lIns="0" tIns="0" rIns="0" bIns="0" rtlCol="0" anchor="t"/>
          <a:lstStyle/>
          <a:p>
            <a:pPr marL="0" indent="0" algn="l">
              <a:lnSpc>
                <a:spcPts val="2400"/>
              </a:lnSpc>
              <a:buNone/>
            </a:pPr>
            <a:r>
              <a:rPr lang="en-US" sz="1950" dirty="0">
                <a:solidFill>
                  <a:srgbClr val="2B4150"/>
                </a:solidFill>
                <a:latin typeface="MuseoModerno Medium" pitchFamily="34" charset="0"/>
                <a:ea typeface="MuseoModerno Medium" pitchFamily="34" charset="-122"/>
                <a:cs typeface="MuseoModerno Medium" pitchFamily="34" charset="-120"/>
              </a:rPr>
              <a:t>Data Cleaning &amp; Preparation</a:t>
            </a:r>
            <a:endParaRPr lang="en-US" sz="1950" dirty="0"/>
          </a:p>
        </p:txBody>
      </p:sp>
      <p:sp>
        <p:nvSpPr>
          <p:cNvPr id="8" name="Text 5"/>
          <p:cNvSpPr/>
          <p:nvPr/>
        </p:nvSpPr>
        <p:spPr>
          <a:xfrm>
            <a:off x="6280190" y="3953470"/>
            <a:ext cx="3679031" cy="1587698"/>
          </a:xfrm>
          <a:prstGeom prst="rect">
            <a:avLst/>
          </a:prstGeom>
          <a:noFill/>
          <a:ln/>
        </p:spPr>
        <p:txBody>
          <a:bodyPr wrap="square" lIns="0" tIns="0" rIns="0" bIns="0" rtlCol="0" anchor="t"/>
          <a:lstStyle/>
          <a:p>
            <a:pPr marL="0" indent="0" algn="l">
              <a:lnSpc>
                <a:spcPts val="2500"/>
              </a:lnSpc>
              <a:buNone/>
            </a:pPr>
            <a:r>
              <a:rPr lang="en-US" sz="1550" dirty="0">
                <a:solidFill>
                  <a:srgbClr val="2B4150"/>
                </a:solidFill>
                <a:latin typeface="Source Sans 3" pitchFamily="34" charset="0"/>
                <a:ea typeface="Source Sans 3" pitchFamily="34" charset="-122"/>
                <a:cs typeface="Source Sans 3" pitchFamily="34" charset="-120"/>
              </a:rPr>
              <a:t>Transform messy, inconsistent raw connection logs into a structured, analytically usable format. This foundation ensures all downstream analysis is built on reliable data.</a:t>
            </a:r>
            <a:endParaRPr lang="en-US" sz="1550" dirty="0"/>
          </a:p>
        </p:txBody>
      </p:sp>
      <p:sp>
        <p:nvSpPr>
          <p:cNvPr id="9" name="Text 6"/>
          <p:cNvSpPr/>
          <p:nvPr/>
        </p:nvSpPr>
        <p:spPr>
          <a:xfrm>
            <a:off x="10157579" y="3065026"/>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2B4150"/>
                </a:solidFill>
                <a:latin typeface="MuseoModerno Light" pitchFamily="34" charset="0"/>
                <a:ea typeface="MuseoModerno Light" pitchFamily="34" charset="-122"/>
                <a:cs typeface="MuseoModerno Light" pitchFamily="34" charset="-120"/>
              </a:rPr>
              <a:t>02</a:t>
            </a:r>
            <a:endParaRPr lang="en-US" sz="1550" dirty="0"/>
          </a:p>
        </p:txBody>
      </p:sp>
      <p:sp>
        <p:nvSpPr>
          <p:cNvPr id="10" name="Shape 7"/>
          <p:cNvSpPr/>
          <p:nvPr/>
        </p:nvSpPr>
        <p:spPr>
          <a:xfrm>
            <a:off x="10157579" y="3379351"/>
            <a:ext cx="3679031" cy="22860"/>
          </a:xfrm>
          <a:prstGeom prst="rect">
            <a:avLst/>
          </a:prstGeom>
          <a:solidFill>
            <a:srgbClr val="325F7B"/>
          </a:solidFill>
          <a:ln/>
        </p:spPr>
      </p:sp>
      <p:sp>
        <p:nvSpPr>
          <p:cNvPr id="11" name="Text 8"/>
          <p:cNvSpPr/>
          <p:nvPr/>
        </p:nvSpPr>
        <p:spPr>
          <a:xfrm>
            <a:off x="10157579" y="3524250"/>
            <a:ext cx="2932033" cy="310158"/>
          </a:xfrm>
          <a:prstGeom prst="rect">
            <a:avLst/>
          </a:prstGeom>
          <a:noFill/>
          <a:ln/>
        </p:spPr>
        <p:txBody>
          <a:bodyPr wrap="none" lIns="0" tIns="0" rIns="0" bIns="0" rtlCol="0" anchor="t"/>
          <a:lstStyle/>
          <a:p>
            <a:pPr marL="0" indent="0" algn="l">
              <a:lnSpc>
                <a:spcPts val="2400"/>
              </a:lnSpc>
              <a:buNone/>
            </a:pPr>
            <a:r>
              <a:rPr lang="en-US" sz="1950" dirty="0">
                <a:solidFill>
                  <a:srgbClr val="2B4150"/>
                </a:solidFill>
                <a:latin typeface="MuseoModerno Medium" pitchFamily="34" charset="0"/>
                <a:ea typeface="MuseoModerno Medium" pitchFamily="34" charset="-122"/>
                <a:cs typeface="MuseoModerno Medium" pitchFamily="34" charset="-120"/>
              </a:rPr>
              <a:t>Interactive Visualisation</a:t>
            </a:r>
            <a:endParaRPr lang="en-US" sz="1950" dirty="0"/>
          </a:p>
        </p:txBody>
      </p:sp>
      <p:sp>
        <p:nvSpPr>
          <p:cNvPr id="12" name="Text 9"/>
          <p:cNvSpPr/>
          <p:nvPr/>
        </p:nvSpPr>
        <p:spPr>
          <a:xfrm>
            <a:off x="10157579" y="3953470"/>
            <a:ext cx="3679031" cy="1587698"/>
          </a:xfrm>
          <a:prstGeom prst="rect">
            <a:avLst/>
          </a:prstGeom>
          <a:noFill/>
          <a:ln/>
        </p:spPr>
        <p:txBody>
          <a:bodyPr wrap="square" lIns="0" tIns="0" rIns="0" bIns="0" rtlCol="0" anchor="t"/>
          <a:lstStyle/>
          <a:p>
            <a:pPr marL="0" indent="0" algn="l">
              <a:lnSpc>
                <a:spcPts val="2500"/>
              </a:lnSpc>
              <a:buNone/>
            </a:pPr>
            <a:r>
              <a:rPr lang="en-US" sz="1550" dirty="0">
                <a:solidFill>
                  <a:srgbClr val="2B4150"/>
                </a:solidFill>
                <a:latin typeface="Source Sans 3" pitchFamily="34" charset="0"/>
                <a:ea typeface="Source Sans 3" pitchFamily="34" charset="-122"/>
                <a:cs typeface="Source Sans 3" pitchFamily="34" charset="-120"/>
              </a:rPr>
              <a:t>Develop a live, web-based dashboard that maps connection density across Istanbul's districts in real-time, enabling spatial pattern recognition and temporal trend analysis.</a:t>
            </a:r>
            <a:endParaRPr lang="en-US" sz="1550" dirty="0"/>
          </a:p>
        </p:txBody>
      </p:sp>
      <p:sp>
        <p:nvSpPr>
          <p:cNvPr id="13" name="Text 10"/>
          <p:cNvSpPr/>
          <p:nvPr/>
        </p:nvSpPr>
        <p:spPr>
          <a:xfrm>
            <a:off x="6280190" y="5888355"/>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2B4150"/>
                </a:solidFill>
                <a:latin typeface="MuseoModerno Light" pitchFamily="34" charset="0"/>
                <a:ea typeface="MuseoModerno Light" pitchFamily="34" charset="-122"/>
                <a:cs typeface="MuseoModerno Light" pitchFamily="34" charset="-120"/>
              </a:rPr>
              <a:t>03</a:t>
            </a:r>
            <a:endParaRPr lang="en-US" sz="1550" dirty="0"/>
          </a:p>
        </p:txBody>
      </p:sp>
      <p:sp>
        <p:nvSpPr>
          <p:cNvPr id="14" name="Shape 11"/>
          <p:cNvSpPr/>
          <p:nvPr/>
        </p:nvSpPr>
        <p:spPr>
          <a:xfrm>
            <a:off x="6280190" y="6202680"/>
            <a:ext cx="7556421" cy="22860"/>
          </a:xfrm>
          <a:prstGeom prst="rect">
            <a:avLst/>
          </a:prstGeom>
          <a:solidFill>
            <a:srgbClr val="325F7B"/>
          </a:solidFill>
          <a:ln/>
        </p:spPr>
      </p:sp>
      <p:sp>
        <p:nvSpPr>
          <p:cNvPr id="15" name="Text 12"/>
          <p:cNvSpPr/>
          <p:nvPr/>
        </p:nvSpPr>
        <p:spPr>
          <a:xfrm>
            <a:off x="6280190" y="6347579"/>
            <a:ext cx="2591991" cy="310158"/>
          </a:xfrm>
          <a:prstGeom prst="rect">
            <a:avLst/>
          </a:prstGeom>
          <a:noFill/>
          <a:ln/>
        </p:spPr>
        <p:txBody>
          <a:bodyPr wrap="none" lIns="0" tIns="0" rIns="0" bIns="0" rtlCol="0" anchor="t"/>
          <a:lstStyle/>
          <a:p>
            <a:pPr marL="0" indent="0" algn="l">
              <a:lnSpc>
                <a:spcPts val="2400"/>
              </a:lnSpc>
              <a:buNone/>
            </a:pPr>
            <a:r>
              <a:rPr lang="en-US" sz="1950" dirty="0">
                <a:solidFill>
                  <a:srgbClr val="2B4150"/>
                </a:solidFill>
                <a:latin typeface="MuseoModerno Medium" pitchFamily="34" charset="0"/>
                <a:ea typeface="MuseoModerno Medium" pitchFamily="34" charset="-122"/>
                <a:cs typeface="MuseoModerno Medium" pitchFamily="34" charset="-120"/>
              </a:rPr>
              <a:t>Predictive Forecasting</a:t>
            </a:r>
            <a:endParaRPr lang="en-US" sz="1950" dirty="0"/>
          </a:p>
        </p:txBody>
      </p:sp>
      <p:sp>
        <p:nvSpPr>
          <p:cNvPr id="16" name="Text 13"/>
          <p:cNvSpPr/>
          <p:nvPr/>
        </p:nvSpPr>
        <p:spPr>
          <a:xfrm>
            <a:off x="6280190" y="6776799"/>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2B4150"/>
                </a:solidFill>
                <a:latin typeface="Source Sans 3" pitchFamily="34" charset="0"/>
                <a:ea typeface="Source Sans 3" pitchFamily="34" charset="-122"/>
                <a:cs typeface="Source Sans 3" pitchFamily="34" charset="-120"/>
              </a:rPr>
              <a:t>Build and validate machine learning models to estimate subscriber counts for the coming two years, providing strategic foresight for infrastructure planning and budget allocation.</a:t>
            </a:r>
            <a:endParaRPr lang="en-US" sz="1550" dirty="0"/>
          </a:p>
        </p:txBody>
      </p:sp>
      <p:sp>
        <p:nvSpPr>
          <p:cNvPr id="17" name="Rectangle 16">
            <a:extLst>
              <a:ext uri="{FF2B5EF4-FFF2-40B4-BE49-F238E27FC236}">
                <a16:creationId xmlns:a16="http://schemas.microsoft.com/office/drawing/2014/main" id="{458B0758-5AEF-FFEB-A9E0-8412DB3C0845}"/>
              </a:ext>
            </a:extLst>
          </p:cNvPr>
          <p:cNvSpPr/>
          <p:nvPr/>
        </p:nvSpPr>
        <p:spPr>
          <a:xfrm>
            <a:off x="12869839" y="7765576"/>
            <a:ext cx="1665027" cy="41830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8519" y="828080"/>
            <a:ext cx="6661309" cy="595432"/>
          </a:xfrm>
          <a:prstGeom prst="rect">
            <a:avLst/>
          </a:prstGeom>
          <a:noFill/>
          <a:ln/>
        </p:spPr>
        <p:txBody>
          <a:bodyPr wrap="none" lIns="0" tIns="0" rIns="0" bIns="0" rtlCol="0" anchor="t"/>
          <a:lstStyle/>
          <a:p>
            <a:pPr marL="0" indent="0" algn="l">
              <a:lnSpc>
                <a:spcPts val="4650"/>
              </a:lnSpc>
              <a:buNone/>
            </a:pPr>
            <a:r>
              <a:rPr lang="en-US" sz="3750" dirty="0">
                <a:solidFill>
                  <a:srgbClr val="124E73"/>
                </a:solidFill>
                <a:latin typeface="MuseoModerno Medium" pitchFamily="34" charset="0"/>
                <a:ea typeface="MuseoModerno Medium" pitchFamily="34" charset="-122"/>
                <a:cs typeface="MuseoModerno Medium" pitchFamily="34" charset="-120"/>
              </a:rPr>
              <a:t>The Dual-Sensor Data Source</a:t>
            </a:r>
            <a:endParaRPr lang="en-US" sz="3750" dirty="0"/>
          </a:p>
        </p:txBody>
      </p:sp>
      <p:sp>
        <p:nvSpPr>
          <p:cNvPr id="4" name="Shape 1"/>
          <p:cNvSpPr/>
          <p:nvPr/>
        </p:nvSpPr>
        <p:spPr>
          <a:xfrm>
            <a:off x="6248519" y="1709261"/>
            <a:ext cx="7619762" cy="2491264"/>
          </a:xfrm>
          <a:prstGeom prst="roundRect">
            <a:avLst>
              <a:gd name="adj" fmla="val 4405"/>
            </a:avLst>
          </a:prstGeom>
          <a:solidFill>
            <a:srgbClr val="FFFCF5"/>
          </a:solidFill>
          <a:ln w="22860">
            <a:solidFill>
              <a:srgbClr val="325F7B"/>
            </a:solidFill>
            <a:prstDash val="solid"/>
          </a:ln>
        </p:spPr>
      </p:sp>
      <p:sp>
        <p:nvSpPr>
          <p:cNvPr id="5" name="Shape 2"/>
          <p:cNvSpPr/>
          <p:nvPr/>
        </p:nvSpPr>
        <p:spPr>
          <a:xfrm>
            <a:off x="6225659" y="1709261"/>
            <a:ext cx="91440" cy="2491264"/>
          </a:xfrm>
          <a:prstGeom prst="roundRect">
            <a:avLst>
              <a:gd name="adj" fmla="val 31256"/>
            </a:avLst>
          </a:prstGeom>
          <a:solidFill>
            <a:srgbClr val="325F7B"/>
          </a:solidFill>
          <a:ln/>
        </p:spPr>
      </p:sp>
      <p:sp>
        <p:nvSpPr>
          <p:cNvPr id="6" name="Text 3"/>
          <p:cNvSpPr/>
          <p:nvPr/>
        </p:nvSpPr>
        <p:spPr>
          <a:xfrm>
            <a:off x="6530459" y="1922621"/>
            <a:ext cx="3333631" cy="357188"/>
          </a:xfrm>
          <a:prstGeom prst="rect">
            <a:avLst/>
          </a:prstGeom>
          <a:noFill/>
          <a:ln/>
        </p:spPr>
        <p:txBody>
          <a:bodyPr wrap="none" lIns="0" tIns="0" rIns="0" bIns="0" rtlCol="0" anchor="t"/>
          <a:lstStyle/>
          <a:p>
            <a:pPr marL="0" indent="0" algn="l">
              <a:lnSpc>
                <a:spcPts val="2800"/>
              </a:lnSpc>
              <a:buNone/>
            </a:pPr>
            <a:r>
              <a:rPr lang="en-US" sz="2250" dirty="0">
                <a:solidFill>
                  <a:srgbClr val="2B4150"/>
                </a:solidFill>
                <a:latin typeface="MuseoModerno Medium" pitchFamily="34" charset="0"/>
                <a:ea typeface="MuseoModerno Medium" pitchFamily="34" charset="-122"/>
                <a:cs typeface="MuseoModerno Medium" pitchFamily="34" charset="-120"/>
              </a:rPr>
              <a:t>Sensor A: Physical Layer</a:t>
            </a:r>
            <a:endParaRPr lang="en-US" sz="2250" dirty="0"/>
          </a:p>
        </p:txBody>
      </p:sp>
      <p:sp>
        <p:nvSpPr>
          <p:cNvPr id="7" name="Text 4"/>
          <p:cNvSpPr/>
          <p:nvPr/>
        </p:nvSpPr>
        <p:spPr>
          <a:xfrm>
            <a:off x="6530459" y="2356009"/>
            <a:ext cx="3522107" cy="297656"/>
          </a:xfrm>
          <a:prstGeom prst="rect">
            <a:avLst/>
          </a:prstGeom>
          <a:noFill/>
          <a:ln/>
        </p:spPr>
        <p:txBody>
          <a:bodyPr wrap="none" lIns="0" tIns="0" rIns="0" bIns="0" rtlCol="0" anchor="t"/>
          <a:lstStyle/>
          <a:p>
            <a:pPr marL="0" indent="0" algn="l">
              <a:lnSpc>
                <a:spcPts val="2300"/>
              </a:lnSpc>
              <a:buNone/>
            </a:pPr>
            <a:r>
              <a:rPr lang="en-US" sz="1850" dirty="0">
                <a:solidFill>
                  <a:srgbClr val="2B4150"/>
                </a:solidFill>
                <a:latin typeface="MuseoModerno Medium" pitchFamily="34" charset="0"/>
                <a:ea typeface="MuseoModerno Medium" pitchFamily="34" charset="-122"/>
                <a:cs typeface="MuseoModerno Medium" pitchFamily="34" charset="-120"/>
              </a:rPr>
              <a:t>Wireless Access Points (WAPs)</a:t>
            </a:r>
            <a:endParaRPr lang="en-US" sz="1850" dirty="0"/>
          </a:p>
        </p:txBody>
      </p:sp>
      <p:sp>
        <p:nvSpPr>
          <p:cNvPr id="8" name="Text 5"/>
          <p:cNvSpPr/>
          <p:nvPr/>
        </p:nvSpPr>
        <p:spPr>
          <a:xfrm>
            <a:off x="6530459" y="2767965"/>
            <a:ext cx="7124462" cy="1219200"/>
          </a:xfrm>
          <a:prstGeom prst="rect">
            <a:avLst/>
          </a:prstGeom>
          <a:noFill/>
          <a:ln/>
        </p:spPr>
        <p:txBody>
          <a:bodyPr wrap="square" lIns="0" tIns="0" rIns="0" bIns="0" rtlCol="0" anchor="t"/>
          <a:lstStyle/>
          <a:p>
            <a:pPr marL="0" indent="0" algn="l">
              <a:lnSpc>
                <a:spcPts val="2400"/>
              </a:lnSpc>
              <a:buNone/>
            </a:pPr>
            <a:r>
              <a:rPr lang="en-US" sz="1500" dirty="0">
                <a:solidFill>
                  <a:srgbClr val="2B4150"/>
                </a:solidFill>
                <a:latin typeface="Source Sans 3" pitchFamily="34" charset="0"/>
                <a:ea typeface="Source Sans 3" pitchFamily="34" charset="-122"/>
                <a:cs typeface="Source Sans 3" pitchFamily="34" charset="-120"/>
              </a:rPr>
              <a:t>Physical infrastructure deployed strategically across Istanbul's 39 districts. These devices continuously detect device presence, measure signal strength, and monitor connection quality. Each WAP functions as a sophisticated sensor capturing real-world network utilisation patterns.</a:t>
            </a:r>
            <a:endParaRPr lang="en-US" sz="1500" dirty="0"/>
          </a:p>
        </p:txBody>
      </p:sp>
      <p:sp>
        <p:nvSpPr>
          <p:cNvPr id="9" name="Shape 6"/>
          <p:cNvSpPr/>
          <p:nvPr/>
        </p:nvSpPr>
        <p:spPr>
          <a:xfrm>
            <a:off x="6248519" y="4391025"/>
            <a:ext cx="7619762" cy="2186464"/>
          </a:xfrm>
          <a:prstGeom prst="roundRect">
            <a:avLst>
              <a:gd name="adj" fmla="val 5019"/>
            </a:avLst>
          </a:prstGeom>
          <a:solidFill>
            <a:srgbClr val="FFFCF5"/>
          </a:solidFill>
          <a:ln w="22860">
            <a:solidFill>
              <a:srgbClr val="51738C"/>
            </a:solidFill>
            <a:prstDash val="solid"/>
          </a:ln>
        </p:spPr>
      </p:sp>
      <p:sp>
        <p:nvSpPr>
          <p:cNvPr id="10" name="Shape 7"/>
          <p:cNvSpPr/>
          <p:nvPr/>
        </p:nvSpPr>
        <p:spPr>
          <a:xfrm>
            <a:off x="6225659" y="4391025"/>
            <a:ext cx="91440" cy="2186464"/>
          </a:xfrm>
          <a:prstGeom prst="roundRect">
            <a:avLst>
              <a:gd name="adj" fmla="val 31256"/>
            </a:avLst>
          </a:prstGeom>
          <a:solidFill>
            <a:srgbClr val="51738C"/>
          </a:solidFill>
          <a:ln/>
        </p:spPr>
      </p:sp>
      <p:sp>
        <p:nvSpPr>
          <p:cNvPr id="11" name="Text 8"/>
          <p:cNvSpPr/>
          <p:nvPr/>
        </p:nvSpPr>
        <p:spPr>
          <a:xfrm>
            <a:off x="6530459" y="4604385"/>
            <a:ext cx="3117056" cy="357188"/>
          </a:xfrm>
          <a:prstGeom prst="rect">
            <a:avLst/>
          </a:prstGeom>
          <a:noFill/>
          <a:ln/>
        </p:spPr>
        <p:txBody>
          <a:bodyPr wrap="none" lIns="0" tIns="0" rIns="0" bIns="0" rtlCol="0" anchor="t"/>
          <a:lstStyle/>
          <a:p>
            <a:pPr marL="0" indent="0" algn="l">
              <a:lnSpc>
                <a:spcPts val="2800"/>
              </a:lnSpc>
              <a:buNone/>
            </a:pPr>
            <a:r>
              <a:rPr lang="en-US" sz="2250" dirty="0">
                <a:solidFill>
                  <a:srgbClr val="2B4150"/>
                </a:solidFill>
                <a:latin typeface="MuseoModerno Medium" pitchFamily="34" charset="0"/>
                <a:ea typeface="MuseoModerno Medium" pitchFamily="34" charset="-122"/>
                <a:cs typeface="MuseoModerno Medium" pitchFamily="34" charset="-120"/>
              </a:rPr>
              <a:t>Sensor B: Virtual Layer</a:t>
            </a:r>
            <a:endParaRPr lang="en-US" sz="2250" dirty="0"/>
          </a:p>
        </p:txBody>
      </p:sp>
      <p:sp>
        <p:nvSpPr>
          <p:cNvPr id="12" name="Text 9"/>
          <p:cNvSpPr/>
          <p:nvPr/>
        </p:nvSpPr>
        <p:spPr>
          <a:xfrm>
            <a:off x="6530459" y="5037773"/>
            <a:ext cx="3773805" cy="297656"/>
          </a:xfrm>
          <a:prstGeom prst="rect">
            <a:avLst/>
          </a:prstGeom>
          <a:noFill/>
          <a:ln/>
        </p:spPr>
        <p:txBody>
          <a:bodyPr wrap="none" lIns="0" tIns="0" rIns="0" bIns="0" rtlCol="0" anchor="t"/>
          <a:lstStyle/>
          <a:p>
            <a:pPr marL="0" indent="0" algn="l">
              <a:lnSpc>
                <a:spcPts val="2300"/>
              </a:lnSpc>
              <a:buNone/>
            </a:pPr>
            <a:r>
              <a:rPr lang="en-US" sz="1850" dirty="0">
                <a:solidFill>
                  <a:srgbClr val="2B4150"/>
                </a:solidFill>
                <a:latin typeface="MuseoModerno Medium" pitchFamily="34" charset="0"/>
                <a:ea typeface="MuseoModerno Medium" pitchFamily="34" charset="-122"/>
                <a:cs typeface="MuseoModerno Medium" pitchFamily="34" charset="-120"/>
              </a:rPr>
              <a:t>Network Authentication Loggers</a:t>
            </a:r>
            <a:endParaRPr lang="en-US" sz="1850" dirty="0"/>
          </a:p>
        </p:txBody>
      </p:sp>
      <p:sp>
        <p:nvSpPr>
          <p:cNvPr id="13" name="Text 10"/>
          <p:cNvSpPr/>
          <p:nvPr/>
        </p:nvSpPr>
        <p:spPr>
          <a:xfrm>
            <a:off x="6530459" y="5449729"/>
            <a:ext cx="7124462" cy="914400"/>
          </a:xfrm>
          <a:prstGeom prst="rect">
            <a:avLst/>
          </a:prstGeom>
          <a:noFill/>
          <a:ln/>
        </p:spPr>
        <p:txBody>
          <a:bodyPr wrap="square" lIns="0" tIns="0" rIns="0" bIns="0" rtlCol="0" anchor="t"/>
          <a:lstStyle/>
          <a:p>
            <a:pPr marL="0" indent="0" algn="l">
              <a:lnSpc>
                <a:spcPts val="2400"/>
              </a:lnSpc>
              <a:buNone/>
            </a:pPr>
            <a:r>
              <a:rPr lang="en-US" sz="1500" dirty="0">
                <a:solidFill>
                  <a:srgbClr val="2B4150"/>
                </a:solidFill>
                <a:latin typeface="Source Sans 3" pitchFamily="34" charset="0"/>
                <a:ea typeface="Source Sans 3" pitchFamily="34" charset="-122"/>
                <a:cs typeface="Source Sans 3" pitchFamily="34" charset="-120"/>
              </a:rPr>
              <a:t>Software-based monitoring systems that capture rich session metadata including precise timestamps, geographic location tags, session duration, data usage volumes, and device types. These virtual sensors provide the granular detail necessary for advanced analytics.</a:t>
            </a:r>
            <a:endParaRPr lang="en-US" sz="1500" dirty="0"/>
          </a:p>
        </p:txBody>
      </p:sp>
      <p:sp>
        <p:nvSpPr>
          <p:cNvPr id="14" name="Text 11"/>
          <p:cNvSpPr/>
          <p:nvPr/>
        </p:nvSpPr>
        <p:spPr>
          <a:xfrm>
            <a:off x="6248519" y="6791801"/>
            <a:ext cx="7619762" cy="609600"/>
          </a:xfrm>
          <a:prstGeom prst="rect">
            <a:avLst/>
          </a:prstGeom>
          <a:noFill/>
          <a:ln/>
        </p:spPr>
        <p:txBody>
          <a:bodyPr wrap="square" lIns="0" tIns="0" rIns="0" bIns="0" rtlCol="0" anchor="t"/>
          <a:lstStyle/>
          <a:p>
            <a:pPr marL="0" indent="0" algn="l">
              <a:lnSpc>
                <a:spcPts val="2400"/>
              </a:lnSpc>
              <a:buNone/>
            </a:pPr>
            <a:r>
              <a:rPr lang="en-US" sz="1500" dirty="0">
                <a:solidFill>
                  <a:srgbClr val="2B4150"/>
                </a:solidFill>
                <a:latin typeface="Source Sans 3" pitchFamily="34" charset="0"/>
                <a:ea typeface="Source Sans 3" pitchFamily="34" charset="-122"/>
                <a:cs typeface="Source Sans 3" pitchFamily="34" charset="-120"/>
              </a:rPr>
              <a:t>Together, these complementary sensing layers generate comprehensive "Session Logs" dating back to 2016, forming a robust foundation for spatiotemporal analysis and predictive modelling.</a:t>
            </a:r>
            <a:endParaRPr lang="en-US" sz="1500" dirty="0"/>
          </a:p>
        </p:txBody>
      </p:sp>
      <p:sp>
        <p:nvSpPr>
          <p:cNvPr id="15" name="Rectangle 14">
            <a:extLst>
              <a:ext uri="{FF2B5EF4-FFF2-40B4-BE49-F238E27FC236}">
                <a16:creationId xmlns:a16="http://schemas.microsoft.com/office/drawing/2014/main" id="{C8CB0151-8F8D-D818-9F90-4A1F72D5ACF3}"/>
              </a:ext>
            </a:extLst>
          </p:cNvPr>
          <p:cNvSpPr/>
          <p:nvPr/>
        </p:nvSpPr>
        <p:spPr>
          <a:xfrm>
            <a:off x="12869839" y="7765576"/>
            <a:ext cx="1665027" cy="41830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54368" y="449818"/>
            <a:ext cx="6742628" cy="511135"/>
          </a:xfrm>
          <a:prstGeom prst="rect">
            <a:avLst/>
          </a:prstGeom>
          <a:noFill/>
          <a:ln/>
        </p:spPr>
        <p:txBody>
          <a:bodyPr wrap="none" lIns="0" tIns="0" rIns="0" bIns="0" rtlCol="0" anchor="t"/>
          <a:lstStyle/>
          <a:p>
            <a:pPr marL="0" indent="0" algn="l">
              <a:lnSpc>
                <a:spcPts val="4000"/>
              </a:lnSpc>
              <a:buNone/>
            </a:pPr>
            <a:r>
              <a:rPr lang="en-US" sz="3200" dirty="0">
                <a:solidFill>
                  <a:srgbClr val="124E73"/>
                </a:solidFill>
                <a:latin typeface="MuseoModerno Medium" pitchFamily="34" charset="0"/>
                <a:ea typeface="MuseoModerno Medium" pitchFamily="34" charset="-122"/>
                <a:cs typeface="MuseoModerno Medium" pitchFamily="34" charset="-120"/>
              </a:rPr>
              <a:t>Data Preprocessing &amp; Sanitisation</a:t>
            </a:r>
            <a:endParaRPr lang="en-US" sz="3200" dirty="0"/>
          </a:p>
        </p:txBody>
      </p:sp>
      <p:pic>
        <p:nvPicPr>
          <p:cNvPr id="3" name="Image 0" descr="preencoded.png"/>
          <p:cNvPicPr>
            <a:picLocks noChangeAspect="1"/>
          </p:cNvPicPr>
          <p:nvPr/>
        </p:nvPicPr>
        <p:blipFill>
          <a:blip r:embed="rId3"/>
          <a:stretch>
            <a:fillRect/>
          </a:stretch>
        </p:blipFill>
        <p:spPr>
          <a:xfrm>
            <a:off x="654368" y="1390293"/>
            <a:ext cx="5089208" cy="5089208"/>
          </a:xfrm>
          <a:prstGeom prst="rect">
            <a:avLst/>
          </a:prstGeom>
        </p:spPr>
      </p:pic>
      <p:sp>
        <p:nvSpPr>
          <p:cNvPr id="4" name="Text 1"/>
          <p:cNvSpPr/>
          <p:nvPr/>
        </p:nvSpPr>
        <p:spPr>
          <a:xfrm>
            <a:off x="654368" y="6122670"/>
            <a:ext cx="2045137" cy="255627"/>
          </a:xfrm>
          <a:prstGeom prst="rect">
            <a:avLst/>
          </a:prstGeom>
          <a:noFill/>
          <a:ln/>
        </p:spPr>
        <p:txBody>
          <a:bodyPr wrap="none" lIns="0" tIns="0" rIns="0" bIns="0" rtlCol="0" anchor="t"/>
          <a:lstStyle/>
          <a:p>
            <a:pPr marL="0" indent="0" algn="l">
              <a:lnSpc>
                <a:spcPts val="2000"/>
              </a:lnSpc>
              <a:buNone/>
            </a:pPr>
            <a:r>
              <a:rPr lang="en-US" sz="1600" dirty="0">
                <a:solidFill>
                  <a:srgbClr val="124E73"/>
                </a:solidFill>
                <a:latin typeface="MuseoModerno Medium" pitchFamily="34" charset="0"/>
                <a:ea typeface="MuseoModerno Medium" pitchFamily="34" charset="-122"/>
                <a:cs typeface="MuseoModerno Medium" pitchFamily="34" charset="-120"/>
              </a:rPr>
              <a:t>Data Source</a:t>
            </a:r>
            <a:endParaRPr lang="en-US" sz="1600" dirty="0"/>
          </a:p>
        </p:txBody>
      </p:sp>
      <p:sp>
        <p:nvSpPr>
          <p:cNvPr id="5" name="Text 2"/>
          <p:cNvSpPr/>
          <p:nvPr/>
        </p:nvSpPr>
        <p:spPr>
          <a:xfrm>
            <a:off x="654368" y="6559272"/>
            <a:ext cx="5200522" cy="523399"/>
          </a:xfrm>
          <a:prstGeom prst="rect">
            <a:avLst/>
          </a:prstGeom>
          <a:noFill/>
          <a:ln/>
        </p:spPr>
        <p:txBody>
          <a:bodyPr wrap="square" lIns="0" tIns="0" rIns="0" bIns="0" rtlCol="0" anchor="t"/>
          <a:lstStyle/>
          <a:p>
            <a:pPr marL="0" indent="0" algn="l">
              <a:lnSpc>
                <a:spcPts val="2050"/>
              </a:lnSpc>
              <a:buNone/>
            </a:pPr>
            <a:r>
              <a:rPr lang="en-US" sz="1600" dirty="0">
                <a:solidFill>
                  <a:srgbClr val="2B4150"/>
                </a:solidFill>
                <a:latin typeface="Source Sans 3" pitchFamily="34" charset="0"/>
                <a:ea typeface="Source Sans 3" pitchFamily="34" charset="-122"/>
                <a:cs typeface="Source Sans 3" pitchFamily="34" charset="-120"/>
              </a:rPr>
              <a:t>IBB Open Data Portal provides public access to historical Wi-Fi session logs, representing years of network activity across the city.</a:t>
            </a:r>
            <a:endParaRPr lang="en-US" sz="1600" dirty="0"/>
          </a:p>
        </p:txBody>
      </p:sp>
      <p:sp>
        <p:nvSpPr>
          <p:cNvPr id="6" name="Text 3"/>
          <p:cNvSpPr/>
          <p:nvPr/>
        </p:nvSpPr>
        <p:spPr>
          <a:xfrm>
            <a:off x="6150293" y="1369933"/>
            <a:ext cx="2640806" cy="306705"/>
          </a:xfrm>
          <a:prstGeom prst="rect">
            <a:avLst/>
          </a:prstGeom>
          <a:noFill/>
          <a:ln/>
        </p:spPr>
        <p:txBody>
          <a:bodyPr wrap="none" lIns="0" tIns="0" rIns="0" bIns="0" rtlCol="0" anchor="t"/>
          <a:lstStyle/>
          <a:p>
            <a:pPr marL="0" indent="0" algn="l">
              <a:lnSpc>
                <a:spcPts val="2400"/>
              </a:lnSpc>
              <a:buNone/>
            </a:pPr>
            <a:r>
              <a:rPr lang="en-US" sz="1900" dirty="0">
                <a:solidFill>
                  <a:srgbClr val="124E73"/>
                </a:solidFill>
                <a:latin typeface="MuseoModerno Medium" pitchFamily="34" charset="0"/>
                <a:ea typeface="MuseoModerno Medium" pitchFamily="34" charset="-122"/>
                <a:cs typeface="MuseoModerno Medium" pitchFamily="34" charset="-120"/>
              </a:rPr>
              <a:t>Preprocessing Pipeline</a:t>
            </a:r>
            <a:endParaRPr lang="en-US" sz="1900" dirty="0"/>
          </a:p>
        </p:txBody>
      </p:sp>
      <p:pic>
        <p:nvPicPr>
          <p:cNvPr id="7" name="Image 1" descr="preencoded.png"/>
          <p:cNvPicPr>
            <a:picLocks noChangeAspect="1"/>
          </p:cNvPicPr>
          <p:nvPr/>
        </p:nvPicPr>
        <p:blipFill>
          <a:blip r:embed="rId4"/>
          <a:stretch>
            <a:fillRect/>
          </a:stretch>
        </p:blipFill>
        <p:spPr>
          <a:xfrm>
            <a:off x="6150293" y="1860590"/>
            <a:ext cx="817959" cy="1269802"/>
          </a:xfrm>
          <a:prstGeom prst="rect">
            <a:avLst/>
          </a:prstGeom>
        </p:spPr>
      </p:pic>
      <p:sp>
        <p:nvSpPr>
          <p:cNvPr id="8" name="Text 4"/>
          <p:cNvSpPr/>
          <p:nvPr/>
        </p:nvSpPr>
        <p:spPr>
          <a:xfrm>
            <a:off x="7131844" y="2024182"/>
            <a:ext cx="2045137" cy="255627"/>
          </a:xfrm>
          <a:prstGeom prst="rect">
            <a:avLst/>
          </a:prstGeom>
          <a:noFill/>
          <a:ln/>
        </p:spPr>
        <p:txBody>
          <a:bodyPr wrap="none" lIns="0" tIns="0" rIns="0" bIns="0" rtlCol="0" anchor="t"/>
          <a:lstStyle/>
          <a:p>
            <a:pPr marL="0" indent="0" algn="l">
              <a:lnSpc>
                <a:spcPts val="2000"/>
              </a:lnSpc>
              <a:buNone/>
            </a:pPr>
            <a:r>
              <a:rPr lang="en-US" sz="2400" dirty="0">
                <a:solidFill>
                  <a:srgbClr val="2B4150"/>
                </a:solidFill>
                <a:latin typeface="MuseoModerno Medium" pitchFamily="34" charset="0"/>
                <a:ea typeface="MuseoModerno Medium" pitchFamily="34" charset="-122"/>
                <a:cs typeface="MuseoModerno Medium" pitchFamily="34" charset="-120"/>
              </a:rPr>
              <a:t>Normalisation</a:t>
            </a:r>
            <a:endParaRPr lang="en-US" sz="2400" dirty="0"/>
          </a:p>
        </p:txBody>
      </p:sp>
      <p:sp>
        <p:nvSpPr>
          <p:cNvPr id="9" name="Text 5"/>
          <p:cNvSpPr/>
          <p:nvPr/>
        </p:nvSpPr>
        <p:spPr>
          <a:xfrm>
            <a:off x="7131844" y="2443401"/>
            <a:ext cx="6851809" cy="523399"/>
          </a:xfrm>
          <a:prstGeom prst="rect">
            <a:avLst/>
          </a:prstGeom>
          <a:noFill/>
          <a:ln/>
        </p:spPr>
        <p:txBody>
          <a:bodyPr wrap="square" lIns="0" tIns="0" rIns="0" bIns="0" rtlCol="0" anchor="t"/>
          <a:lstStyle/>
          <a:p>
            <a:pPr marL="0" indent="0" algn="l">
              <a:lnSpc>
                <a:spcPts val="2050"/>
              </a:lnSpc>
              <a:buNone/>
            </a:pPr>
            <a:r>
              <a:rPr lang="en-US" sz="1600" dirty="0">
                <a:solidFill>
                  <a:srgbClr val="2B4150"/>
                </a:solidFill>
                <a:latin typeface="Source Sans 3" pitchFamily="34" charset="0"/>
                <a:ea typeface="Source Sans 3" pitchFamily="34" charset="-122"/>
                <a:cs typeface="Source Sans 3" pitchFamily="34" charset="-120"/>
              </a:rPr>
              <a:t>Correcting inconsistent date and time formats to ensure compatibility with time-series analysis tools and enable accurate temporal aggregation.</a:t>
            </a:r>
            <a:endParaRPr lang="en-US" sz="1600" dirty="0"/>
          </a:p>
        </p:txBody>
      </p:sp>
      <p:pic>
        <p:nvPicPr>
          <p:cNvPr id="10" name="Image 2" descr="preencoded.png"/>
          <p:cNvPicPr>
            <a:picLocks noChangeAspect="1"/>
          </p:cNvPicPr>
          <p:nvPr/>
        </p:nvPicPr>
        <p:blipFill>
          <a:blip r:embed="rId5"/>
          <a:stretch>
            <a:fillRect/>
          </a:stretch>
        </p:blipFill>
        <p:spPr>
          <a:xfrm>
            <a:off x="6150293" y="3130391"/>
            <a:ext cx="817959" cy="1269802"/>
          </a:xfrm>
          <a:prstGeom prst="rect">
            <a:avLst/>
          </a:prstGeom>
        </p:spPr>
      </p:pic>
      <p:sp>
        <p:nvSpPr>
          <p:cNvPr id="11" name="Text 6"/>
          <p:cNvSpPr/>
          <p:nvPr/>
        </p:nvSpPr>
        <p:spPr>
          <a:xfrm>
            <a:off x="7131844" y="3293983"/>
            <a:ext cx="2045137" cy="255627"/>
          </a:xfrm>
          <a:prstGeom prst="rect">
            <a:avLst/>
          </a:prstGeom>
          <a:noFill/>
          <a:ln/>
        </p:spPr>
        <p:txBody>
          <a:bodyPr wrap="none" lIns="0" tIns="0" rIns="0" bIns="0" rtlCol="0" anchor="t"/>
          <a:lstStyle/>
          <a:p>
            <a:pPr marL="0" indent="0" algn="l">
              <a:lnSpc>
                <a:spcPts val="2000"/>
              </a:lnSpc>
              <a:buNone/>
            </a:pPr>
            <a:r>
              <a:rPr lang="en-US" sz="2000" dirty="0">
                <a:solidFill>
                  <a:srgbClr val="2B4150"/>
                </a:solidFill>
                <a:latin typeface="MuseoModerno Medium" pitchFamily="34" charset="0"/>
                <a:ea typeface="MuseoModerno Medium" pitchFamily="34" charset="-122"/>
                <a:cs typeface="MuseoModerno Medium" pitchFamily="34" charset="-120"/>
              </a:rPr>
              <a:t>Filtration</a:t>
            </a:r>
            <a:endParaRPr lang="en-US" sz="2000" dirty="0"/>
          </a:p>
        </p:txBody>
      </p:sp>
      <p:sp>
        <p:nvSpPr>
          <p:cNvPr id="12" name="Text 7"/>
          <p:cNvSpPr/>
          <p:nvPr/>
        </p:nvSpPr>
        <p:spPr>
          <a:xfrm>
            <a:off x="7131844" y="3713202"/>
            <a:ext cx="6851809" cy="523399"/>
          </a:xfrm>
          <a:prstGeom prst="rect">
            <a:avLst/>
          </a:prstGeom>
          <a:noFill/>
          <a:ln/>
        </p:spPr>
        <p:txBody>
          <a:bodyPr wrap="square" lIns="0" tIns="0" rIns="0" bIns="0" rtlCol="0" anchor="t"/>
          <a:lstStyle/>
          <a:p>
            <a:pPr marL="0" indent="0" algn="l">
              <a:lnSpc>
                <a:spcPts val="2050"/>
              </a:lnSpc>
              <a:buNone/>
            </a:pPr>
            <a:r>
              <a:rPr lang="en-US" sz="1600" dirty="0">
                <a:solidFill>
                  <a:srgbClr val="2B4150"/>
                </a:solidFill>
                <a:latin typeface="Source Sans 3" pitchFamily="34" charset="0"/>
                <a:ea typeface="Source Sans 3" pitchFamily="34" charset="-122"/>
                <a:cs typeface="Source Sans 3" pitchFamily="34" charset="-120"/>
              </a:rPr>
              <a:t>Systematically removing records with missing or invalid spatial data (location coordinates) that would compromise geographic analysis accuracy.</a:t>
            </a:r>
            <a:endParaRPr lang="en-US" sz="1600" dirty="0"/>
          </a:p>
        </p:txBody>
      </p:sp>
      <p:pic>
        <p:nvPicPr>
          <p:cNvPr id="13" name="Image 3" descr="preencoded.png"/>
          <p:cNvPicPr>
            <a:picLocks noChangeAspect="1"/>
          </p:cNvPicPr>
          <p:nvPr/>
        </p:nvPicPr>
        <p:blipFill>
          <a:blip r:embed="rId6"/>
          <a:stretch>
            <a:fillRect/>
          </a:stretch>
        </p:blipFill>
        <p:spPr>
          <a:xfrm>
            <a:off x="6150293" y="4400193"/>
            <a:ext cx="817959" cy="1269802"/>
          </a:xfrm>
          <a:prstGeom prst="rect">
            <a:avLst/>
          </a:prstGeom>
        </p:spPr>
      </p:pic>
      <p:sp>
        <p:nvSpPr>
          <p:cNvPr id="14" name="Text 8"/>
          <p:cNvSpPr/>
          <p:nvPr/>
        </p:nvSpPr>
        <p:spPr>
          <a:xfrm>
            <a:off x="7131844" y="4563785"/>
            <a:ext cx="2045137" cy="255627"/>
          </a:xfrm>
          <a:prstGeom prst="rect">
            <a:avLst/>
          </a:prstGeom>
          <a:noFill/>
          <a:ln/>
        </p:spPr>
        <p:txBody>
          <a:bodyPr wrap="none" lIns="0" tIns="0" rIns="0" bIns="0" rtlCol="0" anchor="t"/>
          <a:lstStyle/>
          <a:p>
            <a:pPr marL="0" indent="0" algn="l">
              <a:lnSpc>
                <a:spcPts val="2000"/>
              </a:lnSpc>
              <a:buNone/>
            </a:pPr>
            <a:r>
              <a:rPr lang="en-US" sz="2000" dirty="0">
                <a:solidFill>
                  <a:srgbClr val="2B4150"/>
                </a:solidFill>
                <a:latin typeface="MuseoModerno Medium" pitchFamily="34" charset="0"/>
                <a:ea typeface="MuseoModerno Medium" pitchFamily="34" charset="-122"/>
                <a:cs typeface="MuseoModerno Medium" pitchFamily="34" charset="-120"/>
              </a:rPr>
              <a:t>Standardisation</a:t>
            </a:r>
            <a:endParaRPr lang="en-US" sz="2000" dirty="0"/>
          </a:p>
        </p:txBody>
      </p:sp>
      <p:sp>
        <p:nvSpPr>
          <p:cNvPr id="15" name="Text 9"/>
          <p:cNvSpPr/>
          <p:nvPr/>
        </p:nvSpPr>
        <p:spPr>
          <a:xfrm>
            <a:off x="7131844" y="4983004"/>
            <a:ext cx="6851809" cy="523399"/>
          </a:xfrm>
          <a:prstGeom prst="rect">
            <a:avLst/>
          </a:prstGeom>
          <a:noFill/>
          <a:ln/>
        </p:spPr>
        <p:txBody>
          <a:bodyPr wrap="square" lIns="0" tIns="0" rIns="0" bIns="0" rtlCol="0" anchor="t"/>
          <a:lstStyle/>
          <a:p>
            <a:pPr marL="0" indent="0" algn="l">
              <a:lnSpc>
                <a:spcPts val="2050"/>
              </a:lnSpc>
              <a:buNone/>
            </a:pPr>
            <a:r>
              <a:rPr lang="en-US" sz="1600" dirty="0">
                <a:solidFill>
                  <a:srgbClr val="2B4150"/>
                </a:solidFill>
                <a:latin typeface="Source Sans 3" pitchFamily="34" charset="0"/>
                <a:ea typeface="Source Sans 3" pitchFamily="34" charset="-122"/>
                <a:cs typeface="Source Sans 3" pitchFamily="34" charset="-120"/>
              </a:rPr>
              <a:t>Converting ambiguous tags and labels (e.g., "Bilinmiyor" to "Unidentified") to ensure consistency and analytical precision across the entire dataset.</a:t>
            </a:r>
            <a:endParaRPr lang="en-US" sz="1600" dirty="0"/>
          </a:p>
        </p:txBody>
      </p:sp>
      <p:sp>
        <p:nvSpPr>
          <p:cNvPr id="16" name="Text 10"/>
          <p:cNvSpPr/>
          <p:nvPr/>
        </p:nvSpPr>
        <p:spPr>
          <a:xfrm>
            <a:off x="654367" y="7503877"/>
            <a:ext cx="13321665" cy="261699"/>
          </a:xfrm>
          <a:prstGeom prst="rect">
            <a:avLst/>
          </a:prstGeom>
          <a:noFill/>
          <a:ln/>
        </p:spPr>
        <p:txBody>
          <a:bodyPr wrap="none" lIns="0" tIns="0" rIns="0" bIns="0" rtlCol="0" anchor="t"/>
          <a:lstStyle/>
          <a:p>
            <a:pPr marL="0" indent="0" algn="l">
              <a:lnSpc>
                <a:spcPts val="2050"/>
              </a:lnSpc>
              <a:buNone/>
            </a:pPr>
            <a:r>
              <a:rPr lang="en-US" sz="1600" dirty="0">
                <a:solidFill>
                  <a:srgbClr val="2B4150"/>
                </a:solidFill>
                <a:latin typeface="Source Sans 3" pitchFamily="34" charset="0"/>
                <a:ea typeface="Source Sans 3" pitchFamily="34" charset="-122"/>
                <a:cs typeface="Source Sans 3" pitchFamily="34" charset="-120"/>
              </a:rPr>
              <a:t>This rigorous preprocessing transforms unreliable raw data into a clean, structured foundation ready for sophisticated analysis and machine learning applications.</a:t>
            </a:r>
            <a:endParaRPr lang="en-US" sz="1600" dirty="0"/>
          </a:p>
        </p:txBody>
      </p:sp>
      <p:sp>
        <p:nvSpPr>
          <p:cNvPr id="17" name="Rectangle 16">
            <a:extLst>
              <a:ext uri="{FF2B5EF4-FFF2-40B4-BE49-F238E27FC236}">
                <a16:creationId xmlns:a16="http://schemas.microsoft.com/office/drawing/2014/main" id="{B0DD4530-EA0E-AC78-933B-2426D147231E}"/>
              </a:ext>
            </a:extLst>
          </p:cNvPr>
          <p:cNvSpPr/>
          <p:nvPr/>
        </p:nvSpPr>
        <p:spPr>
          <a:xfrm>
            <a:off x="12869839" y="7765576"/>
            <a:ext cx="1665027" cy="41830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78524"/>
          </a:xfrm>
          <a:prstGeom prst="rect">
            <a:avLst/>
          </a:prstGeom>
        </p:spPr>
      </p:pic>
      <p:sp>
        <p:nvSpPr>
          <p:cNvPr id="3" name="Text 0"/>
          <p:cNvSpPr/>
          <p:nvPr/>
        </p:nvSpPr>
        <p:spPr>
          <a:xfrm>
            <a:off x="793075" y="3023711"/>
            <a:ext cx="8328541" cy="619720"/>
          </a:xfrm>
          <a:prstGeom prst="rect">
            <a:avLst/>
          </a:prstGeom>
          <a:noFill/>
          <a:ln/>
        </p:spPr>
        <p:txBody>
          <a:bodyPr wrap="none" lIns="0" tIns="0" rIns="0" bIns="0" rtlCol="0" anchor="t"/>
          <a:lstStyle/>
          <a:p>
            <a:pPr marL="0" indent="0" algn="l">
              <a:lnSpc>
                <a:spcPts val="4850"/>
              </a:lnSpc>
              <a:buNone/>
            </a:pPr>
            <a:r>
              <a:rPr lang="en-US" sz="3900" dirty="0">
                <a:solidFill>
                  <a:srgbClr val="124E73"/>
                </a:solidFill>
                <a:latin typeface="MuseoModerno Medium" pitchFamily="34" charset="0"/>
                <a:ea typeface="MuseoModerno Medium" pitchFamily="34" charset="-122"/>
                <a:cs typeface="MuseoModerno Medium" pitchFamily="34" charset="-120"/>
              </a:rPr>
              <a:t>Interactive Dashboard Architecture</a:t>
            </a:r>
            <a:endParaRPr lang="en-US" sz="3900" dirty="0"/>
          </a:p>
        </p:txBody>
      </p:sp>
      <p:sp>
        <p:nvSpPr>
          <p:cNvPr id="4" name="Shape 1"/>
          <p:cNvSpPr/>
          <p:nvPr/>
        </p:nvSpPr>
        <p:spPr>
          <a:xfrm>
            <a:off x="793075" y="3940850"/>
            <a:ext cx="4215884" cy="2887028"/>
          </a:xfrm>
          <a:prstGeom prst="roundRect">
            <a:avLst>
              <a:gd name="adj" fmla="val 1030"/>
            </a:avLst>
          </a:prstGeom>
          <a:solidFill>
            <a:srgbClr val="F3EEE3"/>
          </a:solidFill>
          <a:ln/>
        </p:spPr>
      </p:sp>
      <p:sp>
        <p:nvSpPr>
          <p:cNvPr id="5" name="Shape 2"/>
          <p:cNvSpPr/>
          <p:nvPr/>
        </p:nvSpPr>
        <p:spPr>
          <a:xfrm>
            <a:off x="991314" y="4139089"/>
            <a:ext cx="594836" cy="594836"/>
          </a:xfrm>
          <a:prstGeom prst="roundRect">
            <a:avLst>
              <a:gd name="adj" fmla="val 15370767"/>
            </a:avLst>
          </a:prstGeom>
          <a:solidFill>
            <a:srgbClr val="325F7B"/>
          </a:solidFill>
          <a:ln/>
        </p:spPr>
      </p:sp>
      <p:pic>
        <p:nvPicPr>
          <p:cNvPr id="6"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54906" y="4302681"/>
            <a:ext cx="267653" cy="267653"/>
          </a:xfrm>
          <a:prstGeom prst="rect">
            <a:avLst/>
          </a:prstGeom>
        </p:spPr>
      </p:pic>
      <p:sp>
        <p:nvSpPr>
          <p:cNvPr id="7" name="Text 3"/>
          <p:cNvSpPr/>
          <p:nvPr/>
        </p:nvSpPr>
        <p:spPr>
          <a:xfrm>
            <a:off x="991314" y="4932164"/>
            <a:ext cx="2478524" cy="309801"/>
          </a:xfrm>
          <a:prstGeom prst="rect">
            <a:avLst/>
          </a:prstGeom>
          <a:noFill/>
          <a:ln/>
        </p:spPr>
        <p:txBody>
          <a:bodyPr wrap="none" lIns="0" tIns="0" rIns="0" bIns="0" rtlCol="0" anchor="t"/>
          <a:lstStyle/>
          <a:p>
            <a:pPr marL="0" indent="0" algn="l">
              <a:lnSpc>
                <a:spcPts val="2400"/>
              </a:lnSpc>
              <a:buNone/>
            </a:pPr>
            <a:r>
              <a:rPr lang="en-US" sz="1950" dirty="0">
                <a:solidFill>
                  <a:srgbClr val="2B4150"/>
                </a:solidFill>
                <a:latin typeface="MuseoModerno Medium" pitchFamily="34" charset="0"/>
                <a:ea typeface="MuseoModerno Medium" pitchFamily="34" charset="-122"/>
                <a:cs typeface="MuseoModerno Medium" pitchFamily="34" charset="-120"/>
              </a:rPr>
              <a:t>Streamlit Platform</a:t>
            </a:r>
            <a:endParaRPr lang="en-US" sz="1950" dirty="0"/>
          </a:p>
        </p:txBody>
      </p:sp>
      <p:sp>
        <p:nvSpPr>
          <p:cNvPr id="8" name="Text 4"/>
          <p:cNvSpPr/>
          <p:nvPr/>
        </p:nvSpPr>
        <p:spPr>
          <a:xfrm>
            <a:off x="991314" y="5360908"/>
            <a:ext cx="3819406" cy="1268730"/>
          </a:xfrm>
          <a:prstGeom prst="rect">
            <a:avLst/>
          </a:prstGeom>
          <a:noFill/>
          <a:ln/>
        </p:spPr>
        <p:txBody>
          <a:bodyPr wrap="square" lIns="0" tIns="0" rIns="0" bIns="0" rtlCol="0" anchor="t"/>
          <a:lstStyle/>
          <a:p>
            <a:pPr marL="0" indent="0" algn="l">
              <a:lnSpc>
                <a:spcPts val="2450"/>
              </a:lnSpc>
              <a:buNone/>
            </a:pPr>
            <a:r>
              <a:rPr lang="en-US" sz="1550" dirty="0">
                <a:solidFill>
                  <a:srgbClr val="2B4150"/>
                </a:solidFill>
                <a:latin typeface="Source Sans 3" pitchFamily="34" charset="0"/>
                <a:ea typeface="Source Sans 3" pitchFamily="34" charset="-122"/>
                <a:cs typeface="Source Sans 3" pitchFamily="34" charset="-120"/>
              </a:rPr>
              <a:t>Built using Streamlit for rapid development and seamless real-time interactivity, enabling stakeholders to explore data without technical expertise.</a:t>
            </a:r>
            <a:endParaRPr lang="en-US" sz="1550" dirty="0"/>
          </a:p>
        </p:txBody>
      </p:sp>
      <p:sp>
        <p:nvSpPr>
          <p:cNvPr id="9" name="Shape 5"/>
          <p:cNvSpPr/>
          <p:nvPr/>
        </p:nvSpPr>
        <p:spPr>
          <a:xfrm>
            <a:off x="5207198" y="3940850"/>
            <a:ext cx="4215884" cy="2887028"/>
          </a:xfrm>
          <a:prstGeom prst="roundRect">
            <a:avLst>
              <a:gd name="adj" fmla="val 1030"/>
            </a:avLst>
          </a:prstGeom>
          <a:solidFill>
            <a:srgbClr val="F3EEE3"/>
          </a:solidFill>
          <a:ln/>
        </p:spPr>
      </p:sp>
      <p:sp>
        <p:nvSpPr>
          <p:cNvPr id="10" name="Shape 6"/>
          <p:cNvSpPr/>
          <p:nvPr/>
        </p:nvSpPr>
        <p:spPr>
          <a:xfrm>
            <a:off x="5405438" y="4139089"/>
            <a:ext cx="594836" cy="594836"/>
          </a:xfrm>
          <a:prstGeom prst="roundRect">
            <a:avLst>
              <a:gd name="adj" fmla="val 15370767"/>
            </a:avLst>
          </a:prstGeom>
          <a:solidFill>
            <a:srgbClr val="51738C"/>
          </a:solidFill>
          <a:ln/>
        </p:spPr>
      </p:sp>
      <p:pic>
        <p:nvPicPr>
          <p:cNvPr id="11"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69029" y="4302681"/>
            <a:ext cx="267653" cy="267653"/>
          </a:xfrm>
          <a:prstGeom prst="rect">
            <a:avLst/>
          </a:prstGeom>
        </p:spPr>
      </p:pic>
      <p:sp>
        <p:nvSpPr>
          <p:cNvPr id="12" name="Text 7"/>
          <p:cNvSpPr/>
          <p:nvPr/>
        </p:nvSpPr>
        <p:spPr>
          <a:xfrm>
            <a:off x="5405438" y="4932164"/>
            <a:ext cx="2478524" cy="309801"/>
          </a:xfrm>
          <a:prstGeom prst="rect">
            <a:avLst/>
          </a:prstGeom>
          <a:noFill/>
          <a:ln/>
        </p:spPr>
        <p:txBody>
          <a:bodyPr wrap="none" lIns="0" tIns="0" rIns="0" bIns="0" rtlCol="0" anchor="t"/>
          <a:lstStyle/>
          <a:p>
            <a:pPr marL="0" indent="0" algn="l">
              <a:lnSpc>
                <a:spcPts val="2400"/>
              </a:lnSpc>
              <a:buNone/>
            </a:pPr>
            <a:r>
              <a:rPr lang="en-US" sz="1950" dirty="0">
                <a:solidFill>
                  <a:srgbClr val="2B4150"/>
                </a:solidFill>
                <a:latin typeface="MuseoModerno Medium" pitchFamily="34" charset="0"/>
                <a:ea typeface="MuseoModerno Medium" pitchFamily="34" charset="-122"/>
                <a:cs typeface="MuseoModerno Medium" pitchFamily="34" charset="-120"/>
              </a:rPr>
              <a:t>Dynamic Filtering</a:t>
            </a:r>
            <a:endParaRPr lang="en-US" sz="1950" dirty="0"/>
          </a:p>
        </p:txBody>
      </p:sp>
      <p:sp>
        <p:nvSpPr>
          <p:cNvPr id="13" name="Text 8"/>
          <p:cNvSpPr/>
          <p:nvPr/>
        </p:nvSpPr>
        <p:spPr>
          <a:xfrm>
            <a:off x="5405438" y="5360908"/>
            <a:ext cx="3819406" cy="1268730"/>
          </a:xfrm>
          <a:prstGeom prst="rect">
            <a:avLst/>
          </a:prstGeom>
          <a:noFill/>
          <a:ln/>
        </p:spPr>
        <p:txBody>
          <a:bodyPr wrap="square" lIns="0" tIns="0" rIns="0" bIns="0" rtlCol="0" anchor="t"/>
          <a:lstStyle/>
          <a:p>
            <a:pPr marL="0" indent="0" algn="l">
              <a:lnSpc>
                <a:spcPts val="2450"/>
              </a:lnSpc>
              <a:buNone/>
            </a:pPr>
            <a:r>
              <a:rPr lang="en-US" sz="1550" dirty="0">
                <a:solidFill>
                  <a:srgbClr val="2B4150"/>
                </a:solidFill>
                <a:latin typeface="Source Sans 3" pitchFamily="34" charset="0"/>
                <a:ea typeface="Source Sans 3" pitchFamily="34" charset="-122"/>
                <a:cs typeface="Source Sans 3" pitchFamily="34" charset="-120"/>
              </a:rPr>
              <a:t>Users select specific date ranges, districts, and time periods to isolate trends, compare regions, and identify anomalies in network usage patterns.</a:t>
            </a:r>
            <a:endParaRPr lang="en-US" sz="1550" dirty="0"/>
          </a:p>
        </p:txBody>
      </p:sp>
      <p:sp>
        <p:nvSpPr>
          <p:cNvPr id="14" name="Shape 9"/>
          <p:cNvSpPr/>
          <p:nvPr/>
        </p:nvSpPr>
        <p:spPr>
          <a:xfrm>
            <a:off x="9621322" y="3940850"/>
            <a:ext cx="4216003" cy="2887028"/>
          </a:xfrm>
          <a:prstGeom prst="roundRect">
            <a:avLst>
              <a:gd name="adj" fmla="val 1030"/>
            </a:avLst>
          </a:prstGeom>
          <a:solidFill>
            <a:srgbClr val="F3EEE3"/>
          </a:solidFill>
          <a:ln/>
        </p:spPr>
      </p:sp>
      <p:sp>
        <p:nvSpPr>
          <p:cNvPr id="15" name="Shape 10"/>
          <p:cNvSpPr/>
          <p:nvPr/>
        </p:nvSpPr>
        <p:spPr>
          <a:xfrm>
            <a:off x="9819561" y="4139089"/>
            <a:ext cx="594836" cy="594836"/>
          </a:xfrm>
          <a:prstGeom prst="roundRect">
            <a:avLst>
              <a:gd name="adj" fmla="val 15370767"/>
            </a:avLst>
          </a:prstGeom>
          <a:solidFill>
            <a:srgbClr val="325F7B"/>
          </a:solidFill>
          <a:ln/>
        </p:spPr>
      </p:sp>
      <p:pic>
        <p:nvPicPr>
          <p:cNvPr id="16"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983152" y="4302681"/>
            <a:ext cx="267653" cy="267653"/>
          </a:xfrm>
          <a:prstGeom prst="rect">
            <a:avLst/>
          </a:prstGeom>
        </p:spPr>
      </p:pic>
      <p:sp>
        <p:nvSpPr>
          <p:cNvPr id="17" name="Text 11"/>
          <p:cNvSpPr/>
          <p:nvPr/>
        </p:nvSpPr>
        <p:spPr>
          <a:xfrm>
            <a:off x="9819561" y="4932164"/>
            <a:ext cx="2514124" cy="309801"/>
          </a:xfrm>
          <a:prstGeom prst="rect">
            <a:avLst/>
          </a:prstGeom>
          <a:noFill/>
          <a:ln/>
        </p:spPr>
        <p:txBody>
          <a:bodyPr wrap="none" lIns="0" tIns="0" rIns="0" bIns="0" rtlCol="0" anchor="t"/>
          <a:lstStyle/>
          <a:p>
            <a:pPr marL="0" indent="0" algn="l">
              <a:lnSpc>
                <a:spcPts val="2400"/>
              </a:lnSpc>
              <a:buNone/>
            </a:pPr>
            <a:r>
              <a:rPr lang="en-US" sz="1950" dirty="0">
                <a:solidFill>
                  <a:srgbClr val="2B4150"/>
                </a:solidFill>
                <a:latin typeface="MuseoModerno Medium" pitchFamily="34" charset="0"/>
                <a:ea typeface="MuseoModerno Medium" pitchFamily="34" charset="-122"/>
                <a:cs typeface="MuseoModerno Medium" pitchFamily="34" charset="-120"/>
              </a:rPr>
              <a:t>Geospatial Mapping</a:t>
            </a:r>
            <a:endParaRPr lang="en-US" sz="1950" dirty="0"/>
          </a:p>
        </p:txBody>
      </p:sp>
      <p:sp>
        <p:nvSpPr>
          <p:cNvPr id="18" name="Text 12"/>
          <p:cNvSpPr/>
          <p:nvPr/>
        </p:nvSpPr>
        <p:spPr>
          <a:xfrm>
            <a:off x="9819561" y="5360908"/>
            <a:ext cx="3819525" cy="1268730"/>
          </a:xfrm>
          <a:prstGeom prst="rect">
            <a:avLst/>
          </a:prstGeom>
          <a:noFill/>
          <a:ln/>
        </p:spPr>
        <p:txBody>
          <a:bodyPr wrap="square" lIns="0" tIns="0" rIns="0" bIns="0" rtlCol="0" anchor="t"/>
          <a:lstStyle/>
          <a:p>
            <a:pPr marL="0" indent="0" algn="l">
              <a:lnSpc>
                <a:spcPts val="2450"/>
              </a:lnSpc>
              <a:buNone/>
            </a:pPr>
            <a:r>
              <a:rPr lang="en-US" sz="1550" dirty="0">
                <a:solidFill>
                  <a:srgbClr val="2B4150"/>
                </a:solidFill>
                <a:latin typeface="Source Sans 3" pitchFamily="34" charset="0"/>
                <a:ea typeface="Source Sans 3" pitchFamily="34" charset="-122"/>
                <a:cs typeface="Source Sans 3" pitchFamily="34" charset="-120"/>
              </a:rPr>
              <a:t>Interactive heat maps visualise connection density across Istanbul, highlighting areas with the highest network load and revealing spatial usage patterns.</a:t>
            </a:r>
            <a:endParaRPr lang="en-US" sz="1550" dirty="0"/>
          </a:p>
        </p:txBody>
      </p:sp>
      <p:sp>
        <p:nvSpPr>
          <p:cNvPr id="19" name="Text 13"/>
          <p:cNvSpPr/>
          <p:nvPr/>
        </p:nvSpPr>
        <p:spPr>
          <a:xfrm>
            <a:off x="793075" y="7050881"/>
            <a:ext cx="13044249" cy="634365"/>
          </a:xfrm>
          <a:prstGeom prst="rect">
            <a:avLst/>
          </a:prstGeom>
          <a:noFill/>
          <a:ln/>
        </p:spPr>
        <p:txBody>
          <a:bodyPr wrap="square" lIns="0" tIns="0" rIns="0" bIns="0" rtlCol="0" anchor="t"/>
          <a:lstStyle/>
          <a:p>
            <a:pPr marL="0" indent="0" algn="l">
              <a:lnSpc>
                <a:spcPts val="2450"/>
              </a:lnSpc>
              <a:buNone/>
            </a:pPr>
            <a:r>
              <a:rPr lang="en-US" sz="1550" dirty="0">
                <a:solidFill>
                  <a:srgbClr val="2B4150"/>
                </a:solidFill>
                <a:latin typeface="Source Sans 3" pitchFamily="34" charset="0"/>
                <a:ea typeface="Source Sans 3" pitchFamily="34" charset="-122"/>
                <a:cs typeface="Source Sans 3" pitchFamily="34" charset="-120"/>
              </a:rPr>
              <a:t>The dashboard transforms static spreadsheets into an explorative analytical tool, making complex data accessible to decision-makers and enabling evidence-based infrastructure planning.</a:t>
            </a:r>
            <a:endParaRPr lang="en-US" sz="1550" dirty="0"/>
          </a:p>
        </p:txBody>
      </p:sp>
      <p:sp>
        <p:nvSpPr>
          <p:cNvPr id="20" name="Rectangle 19">
            <a:extLst>
              <a:ext uri="{FF2B5EF4-FFF2-40B4-BE49-F238E27FC236}">
                <a16:creationId xmlns:a16="http://schemas.microsoft.com/office/drawing/2014/main" id="{D42348B7-C0D6-D9EA-173B-F4DF74D176BA}"/>
              </a:ext>
            </a:extLst>
          </p:cNvPr>
          <p:cNvSpPr/>
          <p:nvPr/>
        </p:nvSpPr>
        <p:spPr>
          <a:xfrm>
            <a:off x="12869839" y="7765576"/>
            <a:ext cx="1665027" cy="41830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9346" y="947738"/>
            <a:ext cx="7383423" cy="556974"/>
          </a:xfrm>
          <a:prstGeom prst="rect">
            <a:avLst/>
          </a:prstGeom>
          <a:noFill/>
          <a:ln/>
        </p:spPr>
        <p:txBody>
          <a:bodyPr wrap="none" lIns="0" tIns="0" rIns="0" bIns="0" rtlCol="0" anchor="t"/>
          <a:lstStyle/>
          <a:p>
            <a:pPr marL="0" indent="0" algn="l">
              <a:lnSpc>
                <a:spcPts val="4350"/>
              </a:lnSpc>
              <a:buNone/>
            </a:pPr>
            <a:r>
              <a:rPr lang="en-US" sz="3500" dirty="0">
                <a:solidFill>
                  <a:srgbClr val="124E73"/>
                </a:solidFill>
                <a:latin typeface="MuseoModerno Medium" pitchFamily="34" charset="0"/>
                <a:ea typeface="MuseoModerno Medium" pitchFamily="34" charset="-122"/>
                <a:cs typeface="MuseoModerno Medium" pitchFamily="34" charset="-120"/>
              </a:rPr>
              <a:t>Spatiotemporal Network Insights</a:t>
            </a:r>
            <a:endParaRPr lang="en-US" sz="3500" dirty="0"/>
          </a:p>
        </p:txBody>
      </p:sp>
      <p:sp>
        <p:nvSpPr>
          <p:cNvPr id="4" name="Text 1"/>
          <p:cNvSpPr/>
          <p:nvPr/>
        </p:nvSpPr>
        <p:spPr>
          <a:xfrm>
            <a:off x="6199346" y="1575911"/>
            <a:ext cx="2673548" cy="334208"/>
          </a:xfrm>
          <a:prstGeom prst="rect">
            <a:avLst/>
          </a:prstGeom>
          <a:noFill/>
          <a:ln/>
        </p:spPr>
        <p:txBody>
          <a:bodyPr wrap="none" lIns="0" tIns="0" rIns="0" bIns="0" rtlCol="0" anchor="t"/>
          <a:lstStyle/>
          <a:p>
            <a:pPr marL="0" indent="0" algn="l">
              <a:lnSpc>
                <a:spcPts val="2600"/>
              </a:lnSpc>
              <a:buNone/>
            </a:pPr>
            <a:r>
              <a:rPr lang="en-US" sz="2100" dirty="0">
                <a:solidFill>
                  <a:srgbClr val="124E73"/>
                </a:solidFill>
                <a:latin typeface="MuseoModerno Medium" pitchFamily="34" charset="0"/>
                <a:ea typeface="MuseoModerno Medium" pitchFamily="34" charset="-122"/>
                <a:cs typeface="MuseoModerno Medium" pitchFamily="34" charset="-120"/>
              </a:rPr>
              <a:t>Spatial Hotspots</a:t>
            </a:r>
            <a:endParaRPr lang="en-US" sz="2100" dirty="0"/>
          </a:p>
        </p:txBody>
      </p:sp>
      <p:sp>
        <p:nvSpPr>
          <p:cNvPr id="5" name="Text 2"/>
          <p:cNvSpPr/>
          <p:nvPr/>
        </p:nvSpPr>
        <p:spPr>
          <a:xfrm>
            <a:off x="6199346" y="2177415"/>
            <a:ext cx="7718108" cy="1140619"/>
          </a:xfrm>
          <a:prstGeom prst="rect">
            <a:avLst/>
          </a:prstGeom>
          <a:noFill/>
          <a:ln/>
        </p:spPr>
        <p:txBody>
          <a:bodyPr wrap="square" lIns="0" tIns="0" rIns="0" bIns="0" rtlCol="0" anchor="t"/>
          <a:lstStyle/>
          <a:p>
            <a:pPr marL="0" indent="0" algn="l">
              <a:lnSpc>
                <a:spcPts val="2200"/>
              </a:lnSpc>
              <a:buNone/>
            </a:pPr>
            <a:r>
              <a:rPr lang="en-US" sz="1600" dirty="0">
                <a:solidFill>
                  <a:srgbClr val="2B4150"/>
                </a:solidFill>
                <a:latin typeface="Source Sans 3" pitchFamily="34" charset="0"/>
                <a:ea typeface="Source Sans 3" pitchFamily="34" charset="-122"/>
                <a:cs typeface="Source Sans 3" pitchFamily="34" charset="-120"/>
              </a:rPr>
              <a:t>Network usage exhibits significant geographic variation across Istanbul. Districts such as </a:t>
            </a:r>
            <a:r>
              <a:rPr lang="en-US" sz="1600" dirty="0">
                <a:solidFill>
                  <a:srgbClr val="FFFFFF"/>
                </a:solidFill>
                <a:highlight>
                  <a:srgbClr val="325F7B"/>
                </a:highlight>
                <a:latin typeface="Source Sans 3" pitchFamily="34" charset="0"/>
                <a:ea typeface="Source Sans 3" pitchFamily="34" charset="-122"/>
                <a:cs typeface="Source Sans 3" pitchFamily="34" charset="-120"/>
              </a:rPr>
              <a:t>Kadıköy</a:t>
            </a:r>
            <a:r>
              <a:rPr lang="en-US" sz="1600" dirty="0">
                <a:solidFill>
                  <a:srgbClr val="2B4150"/>
                </a:solidFill>
                <a:latin typeface="Source Sans 3" pitchFamily="34" charset="0"/>
                <a:ea typeface="Source Sans 3" pitchFamily="34" charset="-122"/>
                <a:cs typeface="Source Sans 3" pitchFamily="34" charset="-120"/>
              </a:rPr>
              <a:t> and </a:t>
            </a:r>
            <a:r>
              <a:rPr lang="en-US" sz="1600" dirty="0">
                <a:solidFill>
                  <a:srgbClr val="FFFFFF"/>
                </a:solidFill>
                <a:highlight>
                  <a:srgbClr val="51738C"/>
                </a:highlight>
                <a:latin typeface="Source Sans 3" pitchFamily="34" charset="0"/>
                <a:ea typeface="Source Sans 3" pitchFamily="34" charset="-122"/>
                <a:cs typeface="Source Sans 3" pitchFamily="34" charset="-120"/>
              </a:rPr>
              <a:t>Beşiktaş</a:t>
            </a:r>
            <a:r>
              <a:rPr lang="en-US" sz="1600" dirty="0">
                <a:solidFill>
                  <a:srgbClr val="2B4150"/>
                </a:solidFill>
                <a:latin typeface="Source Sans 3" pitchFamily="34" charset="0"/>
                <a:ea typeface="Source Sans 3" pitchFamily="34" charset="-122"/>
                <a:cs typeface="Source Sans 3" pitchFamily="34" charset="-120"/>
              </a:rPr>
              <a:t> demonstrate substantially higher connection volumes, driven by their roles as tourism destinations, commercial hubs, and transit centres. Understanding these patterns enables targeted infrastructure investment where demand is highest.</a:t>
            </a:r>
            <a:endParaRPr lang="en-US" sz="1600" dirty="0"/>
          </a:p>
        </p:txBody>
      </p:sp>
      <p:sp>
        <p:nvSpPr>
          <p:cNvPr id="6" name="Shape 3"/>
          <p:cNvSpPr/>
          <p:nvPr/>
        </p:nvSpPr>
        <p:spPr>
          <a:xfrm>
            <a:off x="6399848" y="3518535"/>
            <a:ext cx="22860" cy="3763328"/>
          </a:xfrm>
          <a:prstGeom prst="roundRect">
            <a:avLst>
              <a:gd name="adj" fmla="val 116954"/>
            </a:avLst>
          </a:prstGeom>
          <a:solidFill>
            <a:srgbClr val="D9D4C9"/>
          </a:solidFill>
          <a:ln/>
        </p:spPr>
      </p:sp>
      <p:sp>
        <p:nvSpPr>
          <p:cNvPr id="7" name="Shape 4"/>
          <p:cNvSpPr/>
          <p:nvPr/>
        </p:nvSpPr>
        <p:spPr>
          <a:xfrm>
            <a:off x="6577489" y="3707606"/>
            <a:ext cx="534710" cy="22860"/>
          </a:xfrm>
          <a:prstGeom prst="roundRect">
            <a:avLst>
              <a:gd name="adj" fmla="val 116954"/>
            </a:avLst>
          </a:prstGeom>
          <a:solidFill>
            <a:srgbClr val="D9D4C9"/>
          </a:solidFill>
          <a:ln/>
        </p:spPr>
      </p:sp>
      <p:sp>
        <p:nvSpPr>
          <p:cNvPr id="8" name="Shape 5"/>
          <p:cNvSpPr/>
          <p:nvPr/>
        </p:nvSpPr>
        <p:spPr>
          <a:xfrm>
            <a:off x="6199346" y="3518535"/>
            <a:ext cx="401003" cy="401003"/>
          </a:xfrm>
          <a:prstGeom prst="roundRect">
            <a:avLst>
              <a:gd name="adj" fmla="val 6667"/>
            </a:avLst>
          </a:prstGeom>
          <a:solidFill>
            <a:srgbClr val="F3EEE3"/>
          </a:solidFill>
          <a:ln/>
        </p:spPr>
      </p:sp>
      <p:sp>
        <p:nvSpPr>
          <p:cNvPr id="9" name="Text 6"/>
          <p:cNvSpPr/>
          <p:nvPr/>
        </p:nvSpPr>
        <p:spPr>
          <a:xfrm>
            <a:off x="6266200" y="3551992"/>
            <a:ext cx="267295" cy="334089"/>
          </a:xfrm>
          <a:prstGeom prst="rect">
            <a:avLst/>
          </a:prstGeom>
          <a:noFill/>
          <a:ln/>
        </p:spPr>
        <p:txBody>
          <a:bodyPr wrap="none" lIns="0" tIns="0" rIns="0" bIns="0" rtlCol="0" anchor="t"/>
          <a:lstStyle/>
          <a:p>
            <a:pPr marL="0" indent="0" algn="ctr">
              <a:lnSpc>
                <a:spcPts val="2100"/>
              </a:lnSpc>
              <a:buNone/>
            </a:pPr>
            <a:r>
              <a:rPr lang="en-US" sz="2100" dirty="0">
                <a:solidFill>
                  <a:srgbClr val="2B4150"/>
                </a:solidFill>
                <a:latin typeface="MuseoModerno Medium" pitchFamily="34" charset="0"/>
                <a:ea typeface="MuseoModerno Medium" pitchFamily="34" charset="-122"/>
                <a:cs typeface="MuseoModerno Medium" pitchFamily="34" charset="-120"/>
              </a:rPr>
              <a:t>1</a:t>
            </a:r>
            <a:endParaRPr lang="en-US" sz="2100" dirty="0"/>
          </a:p>
        </p:txBody>
      </p:sp>
      <p:sp>
        <p:nvSpPr>
          <p:cNvPr id="10" name="Text 7"/>
          <p:cNvSpPr/>
          <p:nvPr/>
        </p:nvSpPr>
        <p:spPr>
          <a:xfrm>
            <a:off x="7291030" y="3579733"/>
            <a:ext cx="2227898" cy="278368"/>
          </a:xfrm>
          <a:prstGeom prst="rect">
            <a:avLst/>
          </a:prstGeom>
          <a:noFill/>
          <a:ln/>
        </p:spPr>
        <p:txBody>
          <a:bodyPr wrap="none" lIns="0" tIns="0" rIns="0" bIns="0" rtlCol="0" anchor="t"/>
          <a:lstStyle/>
          <a:p>
            <a:pPr marL="0" indent="0" algn="l">
              <a:lnSpc>
                <a:spcPts val="2150"/>
              </a:lnSpc>
              <a:buNone/>
            </a:pPr>
            <a:r>
              <a:rPr lang="en-US" sz="2000" dirty="0">
                <a:solidFill>
                  <a:srgbClr val="2B4150"/>
                </a:solidFill>
                <a:latin typeface="MuseoModerno Medium" pitchFamily="34" charset="0"/>
                <a:ea typeface="MuseoModerno Medium" pitchFamily="34" charset="-122"/>
                <a:cs typeface="MuseoModerno Medium" pitchFamily="34" charset="-120"/>
              </a:rPr>
              <a:t>Daily Patterns</a:t>
            </a:r>
            <a:endParaRPr lang="en-US" sz="2000" dirty="0"/>
          </a:p>
        </p:txBody>
      </p:sp>
      <p:sp>
        <p:nvSpPr>
          <p:cNvPr id="11" name="Text 8"/>
          <p:cNvSpPr/>
          <p:nvPr/>
        </p:nvSpPr>
        <p:spPr>
          <a:xfrm>
            <a:off x="7291030" y="3965019"/>
            <a:ext cx="6626423" cy="570309"/>
          </a:xfrm>
          <a:prstGeom prst="rect">
            <a:avLst/>
          </a:prstGeom>
          <a:noFill/>
          <a:ln/>
        </p:spPr>
        <p:txBody>
          <a:bodyPr wrap="square" lIns="0" tIns="0" rIns="0" bIns="0" rtlCol="0" anchor="t"/>
          <a:lstStyle/>
          <a:p>
            <a:pPr marL="0" indent="0" algn="l">
              <a:lnSpc>
                <a:spcPts val="2200"/>
              </a:lnSpc>
              <a:buNone/>
            </a:pPr>
            <a:r>
              <a:rPr lang="en-US" sz="1600" dirty="0">
                <a:solidFill>
                  <a:srgbClr val="2B4150"/>
                </a:solidFill>
                <a:latin typeface="Source Sans 3" pitchFamily="34" charset="0"/>
                <a:ea typeface="Source Sans 3" pitchFamily="34" charset="-122"/>
                <a:cs typeface="Source Sans 3" pitchFamily="34" charset="-120"/>
              </a:rPr>
              <a:t>Connection volumes peak around midday (12:00–14:00) as commuters, tourists, and office workers utilise public Wi-Fi during lunch hours and breaks.</a:t>
            </a:r>
            <a:endParaRPr lang="en-US" sz="1600" dirty="0"/>
          </a:p>
        </p:txBody>
      </p:sp>
      <p:sp>
        <p:nvSpPr>
          <p:cNvPr id="12" name="Shape 9"/>
          <p:cNvSpPr/>
          <p:nvPr/>
        </p:nvSpPr>
        <p:spPr>
          <a:xfrm>
            <a:off x="6577489" y="5080873"/>
            <a:ext cx="534710" cy="22860"/>
          </a:xfrm>
          <a:prstGeom prst="roundRect">
            <a:avLst>
              <a:gd name="adj" fmla="val 116954"/>
            </a:avLst>
          </a:prstGeom>
          <a:solidFill>
            <a:srgbClr val="D9D4C9"/>
          </a:solidFill>
          <a:ln/>
        </p:spPr>
      </p:sp>
      <p:sp>
        <p:nvSpPr>
          <p:cNvPr id="13" name="Shape 10"/>
          <p:cNvSpPr/>
          <p:nvPr/>
        </p:nvSpPr>
        <p:spPr>
          <a:xfrm>
            <a:off x="6199346" y="4891802"/>
            <a:ext cx="401003" cy="401003"/>
          </a:xfrm>
          <a:prstGeom prst="roundRect">
            <a:avLst>
              <a:gd name="adj" fmla="val 6667"/>
            </a:avLst>
          </a:prstGeom>
          <a:solidFill>
            <a:srgbClr val="F3EEE3"/>
          </a:solidFill>
          <a:ln/>
        </p:spPr>
      </p:sp>
      <p:sp>
        <p:nvSpPr>
          <p:cNvPr id="14" name="Text 11"/>
          <p:cNvSpPr/>
          <p:nvPr/>
        </p:nvSpPr>
        <p:spPr>
          <a:xfrm>
            <a:off x="6266200" y="4925258"/>
            <a:ext cx="267295" cy="334089"/>
          </a:xfrm>
          <a:prstGeom prst="rect">
            <a:avLst/>
          </a:prstGeom>
          <a:noFill/>
          <a:ln/>
        </p:spPr>
        <p:txBody>
          <a:bodyPr wrap="none" lIns="0" tIns="0" rIns="0" bIns="0" rtlCol="0" anchor="t"/>
          <a:lstStyle/>
          <a:p>
            <a:pPr marL="0" indent="0" algn="ctr">
              <a:lnSpc>
                <a:spcPts val="2100"/>
              </a:lnSpc>
              <a:buNone/>
            </a:pPr>
            <a:r>
              <a:rPr lang="en-US" sz="2100" dirty="0">
                <a:solidFill>
                  <a:srgbClr val="2B4150"/>
                </a:solidFill>
                <a:latin typeface="MuseoModerno Medium" pitchFamily="34" charset="0"/>
                <a:ea typeface="MuseoModerno Medium" pitchFamily="34" charset="-122"/>
                <a:cs typeface="MuseoModerno Medium" pitchFamily="34" charset="-120"/>
              </a:rPr>
              <a:t>2</a:t>
            </a:r>
            <a:endParaRPr lang="en-US" sz="2100" dirty="0"/>
          </a:p>
        </p:txBody>
      </p:sp>
      <p:sp>
        <p:nvSpPr>
          <p:cNvPr id="15" name="Text 12"/>
          <p:cNvSpPr/>
          <p:nvPr/>
        </p:nvSpPr>
        <p:spPr>
          <a:xfrm>
            <a:off x="7291030" y="4953000"/>
            <a:ext cx="2227898" cy="278368"/>
          </a:xfrm>
          <a:prstGeom prst="rect">
            <a:avLst/>
          </a:prstGeom>
          <a:noFill/>
          <a:ln/>
        </p:spPr>
        <p:txBody>
          <a:bodyPr wrap="none" lIns="0" tIns="0" rIns="0" bIns="0" rtlCol="0" anchor="t"/>
          <a:lstStyle/>
          <a:p>
            <a:pPr marL="0" indent="0" algn="l">
              <a:lnSpc>
                <a:spcPts val="2150"/>
              </a:lnSpc>
              <a:buNone/>
            </a:pPr>
            <a:r>
              <a:rPr lang="en-US" sz="2000" dirty="0">
                <a:solidFill>
                  <a:srgbClr val="2B4150"/>
                </a:solidFill>
                <a:latin typeface="MuseoModerno Medium" pitchFamily="34" charset="0"/>
                <a:ea typeface="MuseoModerno Medium" pitchFamily="34" charset="-122"/>
                <a:cs typeface="MuseoModerno Medium" pitchFamily="34" charset="-120"/>
              </a:rPr>
              <a:t>Weekly Rhythms</a:t>
            </a:r>
            <a:endParaRPr lang="en-US" sz="2000" dirty="0"/>
          </a:p>
        </p:txBody>
      </p:sp>
      <p:sp>
        <p:nvSpPr>
          <p:cNvPr id="16" name="Text 13"/>
          <p:cNvSpPr/>
          <p:nvPr/>
        </p:nvSpPr>
        <p:spPr>
          <a:xfrm>
            <a:off x="7291030" y="5338286"/>
            <a:ext cx="6626423" cy="570309"/>
          </a:xfrm>
          <a:prstGeom prst="rect">
            <a:avLst/>
          </a:prstGeom>
          <a:noFill/>
          <a:ln/>
        </p:spPr>
        <p:txBody>
          <a:bodyPr wrap="square" lIns="0" tIns="0" rIns="0" bIns="0" rtlCol="0" anchor="t"/>
          <a:lstStyle/>
          <a:p>
            <a:pPr marL="0" indent="0" algn="l">
              <a:lnSpc>
                <a:spcPts val="2200"/>
              </a:lnSpc>
              <a:buNone/>
            </a:pPr>
            <a:r>
              <a:rPr lang="en-US" sz="1600" dirty="0">
                <a:solidFill>
                  <a:srgbClr val="2B4150"/>
                </a:solidFill>
                <a:latin typeface="Source Sans 3" pitchFamily="34" charset="0"/>
                <a:ea typeface="Source Sans 3" pitchFamily="34" charset="-122"/>
                <a:cs typeface="Source Sans 3" pitchFamily="34" charset="-120"/>
              </a:rPr>
              <a:t>Business districts show reduced activity on weekends, whilst recreational areas experience significant surges as residents visit parks, cafés, and cultural venues.</a:t>
            </a:r>
            <a:endParaRPr lang="en-US" sz="1600" dirty="0"/>
          </a:p>
        </p:txBody>
      </p:sp>
      <p:sp>
        <p:nvSpPr>
          <p:cNvPr id="17" name="Shape 14"/>
          <p:cNvSpPr/>
          <p:nvPr/>
        </p:nvSpPr>
        <p:spPr>
          <a:xfrm>
            <a:off x="6577489" y="6454140"/>
            <a:ext cx="534710" cy="22860"/>
          </a:xfrm>
          <a:prstGeom prst="roundRect">
            <a:avLst>
              <a:gd name="adj" fmla="val 116954"/>
            </a:avLst>
          </a:prstGeom>
          <a:solidFill>
            <a:srgbClr val="D9D4C9"/>
          </a:solidFill>
          <a:ln/>
        </p:spPr>
      </p:sp>
      <p:sp>
        <p:nvSpPr>
          <p:cNvPr id="18" name="Shape 15"/>
          <p:cNvSpPr/>
          <p:nvPr/>
        </p:nvSpPr>
        <p:spPr>
          <a:xfrm>
            <a:off x="6199346" y="6265069"/>
            <a:ext cx="401003" cy="401003"/>
          </a:xfrm>
          <a:prstGeom prst="roundRect">
            <a:avLst>
              <a:gd name="adj" fmla="val 6667"/>
            </a:avLst>
          </a:prstGeom>
          <a:solidFill>
            <a:srgbClr val="F3EEE3"/>
          </a:solidFill>
          <a:ln/>
        </p:spPr>
      </p:sp>
      <p:sp>
        <p:nvSpPr>
          <p:cNvPr id="19" name="Text 16"/>
          <p:cNvSpPr/>
          <p:nvPr/>
        </p:nvSpPr>
        <p:spPr>
          <a:xfrm>
            <a:off x="6266200" y="6298525"/>
            <a:ext cx="267295" cy="334089"/>
          </a:xfrm>
          <a:prstGeom prst="rect">
            <a:avLst/>
          </a:prstGeom>
          <a:noFill/>
          <a:ln/>
        </p:spPr>
        <p:txBody>
          <a:bodyPr wrap="none" lIns="0" tIns="0" rIns="0" bIns="0" rtlCol="0" anchor="t"/>
          <a:lstStyle/>
          <a:p>
            <a:pPr marL="0" indent="0" algn="ctr">
              <a:lnSpc>
                <a:spcPts val="2100"/>
              </a:lnSpc>
              <a:buNone/>
            </a:pPr>
            <a:r>
              <a:rPr lang="en-US" sz="2100" dirty="0">
                <a:solidFill>
                  <a:srgbClr val="2B4150"/>
                </a:solidFill>
                <a:latin typeface="MuseoModerno Medium" pitchFamily="34" charset="0"/>
                <a:ea typeface="MuseoModerno Medium" pitchFamily="34" charset="-122"/>
                <a:cs typeface="MuseoModerno Medium" pitchFamily="34" charset="-120"/>
              </a:rPr>
              <a:t>3</a:t>
            </a:r>
            <a:endParaRPr lang="en-US" sz="2100" dirty="0"/>
          </a:p>
        </p:txBody>
      </p:sp>
      <p:sp>
        <p:nvSpPr>
          <p:cNvPr id="20" name="Text 17"/>
          <p:cNvSpPr/>
          <p:nvPr/>
        </p:nvSpPr>
        <p:spPr>
          <a:xfrm>
            <a:off x="7291030" y="6326267"/>
            <a:ext cx="2250400" cy="278368"/>
          </a:xfrm>
          <a:prstGeom prst="rect">
            <a:avLst/>
          </a:prstGeom>
          <a:noFill/>
          <a:ln/>
        </p:spPr>
        <p:txBody>
          <a:bodyPr wrap="none" lIns="0" tIns="0" rIns="0" bIns="0" rtlCol="0" anchor="t"/>
          <a:lstStyle/>
          <a:p>
            <a:pPr marL="0" indent="0" algn="l">
              <a:lnSpc>
                <a:spcPts val="2150"/>
              </a:lnSpc>
              <a:buNone/>
            </a:pPr>
            <a:r>
              <a:rPr lang="en-US" sz="2000" dirty="0">
                <a:solidFill>
                  <a:srgbClr val="2B4150"/>
                </a:solidFill>
                <a:latin typeface="MuseoModerno Medium" pitchFamily="34" charset="0"/>
                <a:ea typeface="MuseoModerno Medium" pitchFamily="34" charset="-122"/>
                <a:cs typeface="MuseoModerno Medium" pitchFamily="34" charset="-120"/>
              </a:rPr>
              <a:t>Strategic Implication</a:t>
            </a:r>
            <a:endParaRPr lang="en-US" sz="2000" dirty="0"/>
          </a:p>
        </p:txBody>
      </p:sp>
      <p:sp>
        <p:nvSpPr>
          <p:cNvPr id="21" name="Text 18"/>
          <p:cNvSpPr/>
          <p:nvPr/>
        </p:nvSpPr>
        <p:spPr>
          <a:xfrm>
            <a:off x="7291030" y="6711553"/>
            <a:ext cx="6626423" cy="570309"/>
          </a:xfrm>
          <a:prstGeom prst="rect">
            <a:avLst/>
          </a:prstGeom>
          <a:noFill/>
          <a:ln/>
        </p:spPr>
        <p:txBody>
          <a:bodyPr wrap="square" lIns="0" tIns="0" rIns="0" bIns="0" rtlCol="0" anchor="t"/>
          <a:lstStyle/>
          <a:p>
            <a:pPr marL="0" indent="0" algn="l">
              <a:lnSpc>
                <a:spcPts val="2200"/>
              </a:lnSpc>
              <a:buNone/>
            </a:pPr>
            <a:r>
              <a:rPr lang="en-US" sz="1600" dirty="0">
                <a:solidFill>
                  <a:srgbClr val="2B4150"/>
                </a:solidFill>
                <a:latin typeface="Source Sans 3" pitchFamily="34" charset="0"/>
                <a:ea typeface="Source Sans 3" pitchFamily="34" charset="-122"/>
                <a:cs typeface="Source Sans 3" pitchFamily="34" charset="-120"/>
              </a:rPr>
              <a:t>Maintenance schedules can be optimised around predictable low-traffic windows, minimising service disruption whilst maximising operational efficiency.</a:t>
            </a:r>
            <a:endParaRPr lang="en-US" sz="1600" dirty="0"/>
          </a:p>
        </p:txBody>
      </p:sp>
      <p:sp>
        <p:nvSpPr>
          <p:cNvPr id="22" name="Rectangle 21">
            <a:extLst>
              <a:ext uri="{FF2B5EF4-FFF2-40B4-BE49-F238E27FC236}">
                <a16:creationId xmlns:a16="http://schemas.microsoft.com/office/drawing/2014/main" id="{B935F4AD-582A-437D-9AC3-CF2D64B132FF}"/>
              </a:ext>
            </a:extLst>
          </p:cNvPr>
          <p:cNvSpPr/>
          <p:nvPr/>
        </p:nvSpPr>
        <p:spPr>
          <a:xfrm>
            <a:off x="12869839" y="7765576"/>
            <a:ext cx="1665027" cy="41830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86727" y="334685"/>
            <a:ext cx="3042642" cy="380405"/>
          </a:xfrm>
          <a:prstGeom prst="rect">
            <a:avLst/>
          </a:prstGeom>
          <a:noFill/>
          <a:ln/>
        </p:spPr>
        <p:txBody>
          <a:bodyPr wrap="none" lIns="0" tIns="0" rIns="0" bIns="0" rtlCol="0" anchor="t"/>
          <a:lstStyle/>
          <a:p>
            <a:pPr marL="0" indent="0" algn="l">
              <a:lnSpc>
                <a:spcPts val="2950"/>
              </a:lnSpc>
              <a:buNone/>
            </a:pPr>
            <a:r>
              <a:rPr lang="en-US" sz="2800" dirty="0">
                <a:solidFill>
                  <a:srgbClr val="124E73"/>
                </a:solidFill>
                <a:latin typeface="MuseoModerno Medium" pitchFamily="34" charset="0"/>
                <a:ea typeface="MuseoModerno Medium" pitchFamily="34" charset="-122"/>
                <a:cs typeface="MuseoModerno Medium" pitchFamily="34" charset="-120"/>
              </a:rPr>
              <a:t>Predictive Modelling</a:t>
            </a:r>
            <a:endParaRPr lang="en-US" sz="2800" dirty="0"/>
          </a:p>
        </p:txBody>
      </p:sp>
      <p:sp>
        <p:nvSpPr>
          <p:cNvPr id="3" name="Text 1"/>
          <p:cNvSpPr/>
          <p:nvPr/>
        </p:nvSpPr>
        <p:spPr>
          <a:xfrm>
            <a:off x="486727" y="1019294"/>
            <a:ext cx="1825585" cy="228124"/>
          </a:xfrm>
          <a:prstGeom prst="rect">
            <a:avLst/>
          </a:prstGeom>
          <a:noFill/>
          <a:ln/>
        </p:spPr>
        <p:txBody>
          <a:bodyPr wrap="none" lIns="0" tIns="0" rIns="0" bIns="0" rtlCol="0" anchor="t"/>
          <a:lstStyle/>
          <a:p>
            <a:pPr marL="0" indent="0" algn="l">
              <a:lnSpc>
                <a:spcPts val="1750"/>
              </a:lnSpc>
              <a:buNone/>
            </a:pPr>
            <a:r>
              <a:rPr lang="en-US" sz="2000" dirty="0">
                <a:solidFill>
                  <a:srgbClr val="124E73"/>
                </a:solidFill>
                <a:latin typeface="MuseoModerno Medium" pitchFamily="34" charset="0"/>
                <a:ea typeface="MuseoModerno Medium" pitchFamily="34" charset="-122"/>
                <a:cs typeface="MuseoModerno Medium" pitchFamily="34" charset="-120"/>
              </a:rPr>
              <a:t>Model Objective</a:t>
            </a:r>
            <a:endParaRPr lang="en-US" sz="2000" dirty="0"/>
          </a:p>
        </p:txBody>
      </p:sp>
      <p:sp>
        <p:nvSpPr>
          <p:cNvPr id="4" name="Text 2"/>
          <p:cNvSpPr/>
          <p:nvPr/>
        </p:nvSpPr>
        <p:spPr>
          <a:xfrm>
            <a:off x="486727" y="1369100"/>
            <a:ext cx="6680002" cy="389334"/>
          </a:xfrm>
          <a:prstGeom prst="rect">
            <a:avLst/>
          </a:prstGeom>
          <a:noFill/>
          <a:ln/>
        </p:spPr>
        <p:txBody>
          <a:bodyPr wrap="square" lIns="0" tIns="0" rIns="0" bIns="0" rtlCol="0" anchor="t"/>
          <a:lstStyle/>
          <a:p>
            <a:pPr marL="0" indent="0" algn="l">
              <a:lnSpc>
                <a:spcPts val="1500"/>
              </a:lnSpc>
              <a:buNone/>
            </a:pPr>
            <a:r>
              <a:rPr lang="en-US" sz="1600" dirty="0">
                <a:solidFill>
                  <a:srgbClr val="2B4150"/>
                </a:solidFill>
                <a:latin typeface="Source Sans 3" pitchFamily="34" charset="0"/>
                <a:ea typeface="Source Sans 3" pitchFamily="34" charset="-122"/>
                <a:cs typeface="Source Sans 3" pitchFamily="34" charset="-120"/>
              </a:rPr>
              <a:t>Forecast monthly subscriber demand to support long-term infrastructure planning, budget allocation, and strategic resource deployment across Istanbul's expanding network.</a:t>
            </a:r>
            <a:endParaRPr lang="en-US" sz="1600" dirty="0"/>
          </a:p>
        </p:txBody>
      </p:sp>
      <p:sp>
        <p:nvSpPr>
          <p:cNvPr id="5" name="Text 3"/>
          <p:cNvSpPr/>
          <p:nvPr/>
        </p:nvSpPr>
        <p:spPr>
          <a:xfrm>
            <a:off x="479108" y="2026575"/>
            <a:ext cx="1825585" cy="228124"/>
          </a:xfrm>
          <a:prstGeom prst="rect">
            <a:avLst/>
          </a:prstGeom>
          <a:noFill/>
          <a:ln/>
        </p:spPr>
        <p:txBody>
          <a:bodyPr wrap="none" lIns="0" tIns="0" rIns="0" bIns="0" rtlCol="0" anchor="t"/>
          <a:lstStyle/>
          <a:p>
            <a:pPr marL="0" indent="0" algn="l">
              <a:lnSpc>
                <a:spcPts val="1750"/>
              </a:lnSpc>
              <a:buNone/>
            </a:pPr>
            <a:r>
              <a:rPr lang="en-US" sz="2000" dirty="0">
                <a:solidFill>
                  <a:srgbClr val="124E73"/>
                </a:solidFill>
                <a:latin typeface="MuseoModerno Medium" pitchFamily="34" charset="0"/>
                <a:ea typeface="MuseoModerno Medium" pitchFamily="34" charset="-122"/>
                <a:cs typeface="MuseoModerno Medium" pitchFamily="34" charset="-120"/>
              </a:rPr>
              <a:t>Prediction Horizon</a:t>
            </a:r>
            <a:endParaRPr lang="en-US" sz="2000" dirty="0"/>
          </a:p>
        </p:txBody>
      </p:sp>
      <p:sp>
        <p:nvSpPr>
          <p:cNvPr id="6" name="Text 4"/>
          <p:cNvSpPr/>
          <p:nvPr/>
        </p:nvSpPr>
        <p:spPr>
          <a:xfrm>
            <a:off x="486727" y="2272784"/>
            <a:ext cx="6680002" cy="389334"/>
          </a:xfrm>
          <a:prstGeom prst="rect">
            <a:avLst/>
          </a:prstGeom>
          <a:noFill/>
          <a:ln/>
        </p:spPr>
        <p:txBody>
          <a:bodyPr wrap="square" lIns="0" tIns="0" rIns="0" bIns="0" rtlCol="0" anchor="t"/>
          <a:lstStyle/>
          <a:p>
            <a:pPr marL="0" indent="0" algn="l">
              <a:lnSpc>
                <a:spcPts val="1500"/>
              </a:lnSpc>
              <a:buNone/>
            </a:pPr>
            <a:r>
              <a:rPr lang="en-US" sz="1600" dirty="0">
                <a:solidFill>
                  <a:srgbClr val="2B4150"/>
                </a:solidFill>
                <a:latin typeface="Source Sans 3" pitchFamily="34" charset="0"/>
                <a:ea typeface="Source Sans 3" pitchFamily="34" charset="-122"/>
                <a:cs typeface="Source Sans 3" pitchFamily="34" charset="-120"/>
              </a:rPr>
              <a:t>Our model generates a </a:t>
            </a:r>
            <a:r>
              <a:rPr lang="en-US" sz="1600" b="1" dirty="0">
                <a:solidFill>
                  <a:srgbClr val="325F7B"/>
                </a:solidFill>
                <a:latin typeface="Source Sans 3" pitchFamily="34" charset="0"/>
                <a:ea typeface="Source Sans 3" pitchFamily="34" charset="-122"/>
                <a:cs typeface="Source Sans 3" pitchFamily="34" charset="-120"/>
              </a:rPr>
              <a:t>2-year strategic forecast</a:t>
            </a:r>
            <a:r>
              <a:rPr lang="en-US" sz="1600" dirty="0">
                <a:solidFill>
                  <a:srgbClr val="2B4150"/>
                </a:solidFill>
                <a:latin typeface="Source Sans 3" pitchFamily="34" charset="0"/>
                <a:ea typeface="Source Sans 3" pitchFamily="34" charset="-122"/>
                <a:cs typeface="Source Sans 3" pitchFamily="34" charset="-120"/>
              </a:rPr>
              <a:t>, providing sufficient lead time for procurement, installation planning, and budget approval cycles.</a:t>
            </a:r>
            <a:endParaRPr lang="en-US" sz="1600" dirty="0"/>
          </a:p>
        </p:txBody>
      </p:sp>
      <p:pic>
        <p:nvPicPr>
          <p:cNvPr id="7" name="Image 0" descr="preencoded.png"/>
          <p:cNvPicPr>
            <a:picLocks noChangeAspect="1"/>
          </p:cNvPicPr>
          <p:nvPr/>
        </p:nvPicPr>
        <p:blipFill>
          <a:blip r:embed="rId3"/>
          <a:stretch>
            <a:fillRect/>
          </a:stretch>
        </p:blipFill>
        <p:spPr>
          <a:xfrm>
            <a:off x="486727" y="2756178"/>
            <a:ext cx="6680002" cy="6680002"/>
          </a:xfrm>
          <a:prstGeom prst="rect">
            <a:avLst/>
          </a:prstGeom>
        </p:spPr>
      </p:pic>
      <p:sp>
        <p:nvSpPr>
          <p:cNvPr id="8" name="Text 5"/>
          <p:cNvSpPr/>
          <p:nvPr/>
        </p:nvSpPr>
        <p:spPr>
          <a:xfrm>
            <a:off x="7471291" y="1095375"/>
            <a:ext cx="3263979" cy="401598"/>
          </a:xfrm>
          <a:prstGeom prst="rect">
            <a:avLst/>
          </a:prstGeom>
          <a:noFill/>
          <a:ln/>
        </p:spPr>
        <p:txBody>
          <a:bodyPr wrap="none" lIns="0" tIns="0" rIns="0" bIns="0" rtlCol="0" anchor="t"/>
          <a:lstStyle/>
          <a:p>
            <a:pPr marL="0" indent="0" algn="ctr">
              <a:lnSpc>
                <a:spcPts val="3150"/>
              </a:lnSpc>
              <a:buNone/>
            </a:pPr>
            <a:r>
              <a:rPr lang="en-US" sz="4000" dirty="0">
                <a:solidFill>
                  <a:srgbClr val="2B4150"/>
                </a:solidFill>
                <a:latin typeface="MuseoModerno Medium" pitchFamily="34" charset="0"/>
                <a:ea typeface="MuseoModerno Medium" pitchFamily="34" charset="-122"/>
                <a:cs typeface="MuseoModerno Medium" pitchFamily="34" charset="-120"/>
              </a:rPr>
              <a:t>87%</a:t>
            </a:r>
            <a:endParaRPr lang="en-US" sz="4000" dirty="0"/>
          </a:p>
        </p:txBody>
      </p:sp>
      <p:sp>
        <p:nvSpPr>
          <p:cNvPr id="9" name="Text 6"/>
          <p:cNvSpPr/>
          <p:nvPr/>
        </p:nvSpPr>
        <p:spPr>
          <a:xfrm>
            <a:off x="8342590" y="1649016"/>
            <a:ext cx="1521262" cy="190143"/>
          </a:xfrm>
          <a:prstGeom prst="rect">
            <a:avLst/>
          </a:prstGeom>
          <a:noFill/>
          <a:ln/>
        </p:spPr>
        <p:txBody>
          <a:bodyPr wrap="none" lIns="0" tIns="0" rIns="0" bIns="0" rtlCol="0" anchor="t"/>
          <a:lstStyle/>
          <a:p>
            <a:pPr marL="0" indent="0" algn="ctr">
              <a:lnSpc>
                <a:spcPts val="1450"/>
              </a:lnSpc>
              <a:buNone/>
            </a:pPr>
            <a:r>
              <a:rPr lang="en-US" sz="2000" dirty="0">
                <a:solidFill>
                  <a:srgbClr val="2B4150"/>
                </a:solidFill>
                <a:latin typeface="MuseoModerno Medium" pitchFamily="34" charset="0"/>
                <a:ea typeface="MuseoModerno Medium" pitchFamily="34" charset="-122"/>
                <a:cs typeface="MuseoModerno Medium" pitchFamily="34" charset="-120"/>
              </a:rPr>
              <a:t>Model Accuracy</a:t>
            </a:r>
            <a:endParaRPr lang="en-US" sz="2000" dirty="0"/>
          </a:p>
        </p:txBody>
      </p:sp>
      <p:sp>
        <p:nvSpPr>
          <p:cNvPr id="10" name="Text 7"/>
          <p:cNvSpPr/>
          <p:nvPr/>
        </p:nvSpPr>
        <p:spPr>
          <a:xfrm>
            <a:off x="7471291" y="1960840"/>
            <a:ext cx="3263979" cy="795338"/>
          </a:xfrm>
          <a:prstGeom prst="rect">
            <a:avLst/>
          </a:prstGeom>
          <a:noFill/>
          <a:ln/>
        </p:spPr>
        <p:txBody>
          <a:bodyPr wrap="square" lIns="0" tIns="0" rIns="0" bIns="0" rtlCol="0" anchor="t"/>
          <a:lstStyle/>
          <a:p>
            <a:pPr marL="0" indent="0" algn="ctr">
              <a:lnSpc>
                <a:spcPts val="1500"/>
              </a:lnSpc>
              <a:buNone/>
            </a:pPr>
            <a:endParaRPr lang="en-US" sz="2400" dirty="0"/>
          </a:p>
        </p:txBody>
      </p:sp>
      <p:sp>
        <p:nvSpPr>
          <p:cNvPr id="11" name="Text 8"/>
          <p:cNvSpPr/>
          <p:nvPr/>
        </p:nvSpPr>
        <p:spPr>
          <a:xfrm>
            <a:off x="10887313" y="1095375"/>
            <a:ext cx="3263979" cy="401598"/>
          </a:xfrm>
          <a:prstGeom prst="rect">
            <a:avLst/>
          </a:prstGeom>
          <a:noFill/>
          <a:ln/>
        </p:spPr>
        <p:txBody>
          <a:bodyPr wrap="none" lIns="0" tIns="0" rIns="0" bIns="0" rtlCol="0" anchor="t"/>
          <a:lstStyle/>
          <a:p>
            <a:pPr marL="0" indent="0" algn="ctr">
              <a:lnSpc>
                <a:spcPts val="3150"/>
              </a:lnSpc>
              <a:buNone/>
            </a:pPr>
            <a:r>
              <a:rPr lang="en-US" sz="4000" dirty="0">
                <a:solidFill>
                  <a:srgbClr val="2B4150"/>
                </a:solidFill>
                <a:latin typeface="MuseoModerno Medium" pitchFamily="34" charset="0"/>
                <a:ea typeface="MuseoModerno Medium" pitchFamily="34" charset="-122"/>
                <a:cs typeface="MuseoModerno Medium" pitchFamily="34" charset="-120"/>
              </a:rPr>
              <a:t>24</a:t>
            </a:r>
            <a:endParaRPr lang="en-US" sz="4000" dirty="0"/>
          </a:p>
        </p:txBody>
      </p:sp>
      <p:sp>
        <p:nvSpPr>
          <p:cNvPr id="12" name="Text 9"/>
          <p:cNvSpPr/>
          <p:nvPr/>
        </p:nvSpPr>
        <p:spPr>
          <a:xfrm>
            <a:off x="11758613" y="1649016"/>
            <a:ext cx="1521262" cy="190143"/>
          </a:xfrm>
          <a:prstGeom prst="rect">
            <a:avLst/>
          </a:prstGeom>
          <a:noFill/>
          <a:ln/>
        </p:spPr>
        <p:txBody>
          <a:bodyPr wrap="none" lIns="0" tIns="0" rIns="0" bIns="0" rtlCol="0" anchor="t"/>
          <a:lstStyle/>
          <a:p>
            <a:pPr marL="0" indent="0" algn="ctr">
              <a:lnSpc>
                <a:spcPts val="1450"/>
              </a:lnSpc>
              <a:buNone/>
            </a:pPr>
            <a:r>
              <a:rPr lang="en-US" sz="2000" dirty="0">
                <a:solidFill>
                  <a:srgbClr val="2B4150"/>
                </a:solidFill>
                <a:latin typeface="MuseoModerno Medium" pitchFamily="34" charset="0"/>
                <a:ea typeface="MuseoModerno Medium" pitchFamily="34" charset="-122"/>
                <a:cs typeface="MuseoModerno Medium" pitchFamily="34" charset="-120"/>
              </a:rPr>
              <a:t>Months Forecast</a:t>
            </a:r>
            <a:endParaRPr lang="en-US" sz="2000" dirty="0"/>
          </a:p>
        </p:txBody>
      </p:sp>
      <p:sp>
        <p:nvSpPr>
          <p:cNvPr id="13" name="Text 10"/>
          <p:cNvSpPr/>
          <p:nvPr/>
        </p:nvSpPr>
        <p:spPr>
          <a:xfrm>
            <a:off x="10887313" y="1960840"/>
            <a:ext cx="3263979" cy="389334"/>
          </a:xfrm>
          <a:prstGeom prst="rect">
            <a:avLst/>
          </a:prstGeom>
          <a:noFill/>
          <a:ln/>
        </p:spPr>
        <p:txBody>
          <a:bodyPr wrap="square" lIns="0" tIns="0" rIns="0" bIns="0" rtlCol="0" anchor="t"/>
          <a:lstStyle/>
          <a:p>
            <a:pPr marL="0" indent="0" algn="ctr">
              <a:lnSpc>
                <a:spcPts val="1500"/>
              </a:lnSpc>
              <a:buNone/>
            </a:pPr>
            <a:endParaRPr lang="en-US" sz="2000" dirty="0"/>
          </a:p>
        </p:txBody>
      </p:sp>
      <p:sp>
        <p:nvSpPr>
          <p:cNvPr id="14" name="Shape 11"/>
          <p:cNvSpPr/>
          <p:nvPr/>
        </p:nvSpPr>
        <p:spPr>
          <a:xfrm>
            <a:off x="7471291" y="3972168"/>
            <a:ext cx="6672382" cy="1347924"/>
          </a:xfrm>
          <a:prstGeom prst="roundRect">
            <a:avLst>
              <a:gd name="adj" fmla="val 2565"/>
            </a:avLst>
          </a:prstGeom>
          <a:solidFill>
            <a:srgbClr val="C9DDE9"/>
          </a:solidFill>
          <a:ln/>
        </p:spPr>
      </p:sp>
      <p:pic>
        <p:nvPicPr>
          <p:cNvPr id="15" name="Image 1" descr="preencoded.png"/>
          <p:cNvPicPr>
            <a:picLocks noChangeAspect="1"/>
          </p:cNvPicPr>
          <p:nvPr/>
        </p:nvPicPr>
        <p:blipFill>
          <a:blip r:embed="rId4"/>
          <a:stretch>
            <a:fillRect/>
          </a:stretch>
        </p:blipFill>
        <p:spPr>
          <a:xfrm>
            <a:off x="7529315" y="4114800"/>
            <a:ext cx="304562" cy="269992"/>
          </a:xfrm>
          <a:prstGeom prst="rect">
            <a:avLst/>
          </a:prstGeom>
        </p:spPr>
      </p:pic>
      <p:sp>
        <p:nvSpPr>
          <p:cNvPr id="16" name="Text 12"/>
          <p:cNvSpPr/>
          <p:nvPr/>
        </p:nvSpPr>
        <p:spPr>
          <a:xfrm>
            <a:off x="7866698" y="4201423"/>
            <a:ext cx="6162913" cy="1215765"/>
          </a:xfrm>
          <a:prstGeom prst="rect">
            <a:avLst/>
          </a:prstGeom>
          <a:noFill/>
          <a:ln/>
        </p:spPr>
        <p:txBody>
          <a:bodyPr wrap="square" lIns="0" tIns="0" rIns="0" bIns="0" rtlCol="0" anchor="t"/>
          <a:lstStyle/>
          <a:p>
            <a:pPr>
              <a:lnSpc>
                <a:spcPts val="1500"/>
              </a:lnSpc>
            </a:pPr>
            <a:r>
              <a:rPr lang="en-US" dirty="0"/>
              <a:t>Limitations: Extreme outliers such as major festivals, sporting events, or severe weather conditions can temporarily impact baseline predictions. The model performs best for steady-state demand forecasting.</a:t>
            </a:r>
            <a:endParaRPr lang="en-US" sz="2400" b="1" dirty="0">
              <a:cs typeface="+mj-cs"/>
            </a:endParaRPr>
          </a:p>
        </p:txBody>
      </p:sp>
      <p:sp>
        <p:nvSpPr>
          <p:cNvPr id="17" name="Rectangle 16">
            <a:extLst>
              <a:ext uri="{FF2B5EF4-FFF2-40B4-BE49-F238E27FC236}">
                <a16:creationId xmlns:a16="http://schemas.microsoft.com/office/drawing/2014/main" id="{8AAA639E-71FF-9087-B7E3-68078B968C3F}"/>
              </a:ext>
            </a:extLst>
          </p:cNvPr>
          <p:cNvSpPr/>
          <p:nvPr/>
        </p:nvSpPr>
        <p:spPr>
          <a:xfrm>
            <a:off x="12883487" y="7779224"/>
            <a:ext cx="1665027" cy="41830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452A519-9DC8-8257-635A-B3F8171C84E9}"/>
              </a:ext>
            </a:extLst>
          </p:cNvPr>
          <p:cNvSpPr txBox="1"/>
          <p:nvPr/>
        </p:nvSpPr>
        <p:spPr>
          <a:xfrm>
            <a:off x="7833877" y="2026575"/>
            <a:ext cx="3370935" cy="1200329"/>
          </a:xfrm>
          <a:prstGeom prst="rect">
            <a:avLst/>
          </a:prstGeom>
          <a:noFill/>
        </p:spPr>
        <p:txBody>
          <a:bodyPr wrap="square" rtlCol="0">
            <a:spAutoFit/>
          </a:bodyPr>
          <a:lstStyle/>
          <a:p>
            <a:r>
              <a:rPr lang="en-US" dirty="0"/>
              <a:t>Surpassing our initial target of 85%, demonstrating reliable predictive capability for strategic planning purposes.</a:t>
            </a:r>
          </a:p>
        </p:txBody>
      </p:sp>
      <p:sp>
        <p:nvSpPr>
          <p:cNvPr id="19" name="TextBox 18">
            <a:extLst>
              <a:ext uri="{FF2B5EF4-FFF2-40B4-BE49-F238E27FC236}">
                <a16:creationId xmlns:a16="http://schemas.microsoft.com/office/drawing/2014/main" id="{FB6A52CF-C0C6-B109-45FA-37EE08DAE535}"/>
              </a:ext>
            </a:extLst>
          </p:cNvPr>
          <p:cNvSpPr txBox="1"/>
          <p:nvPr/>
        </p:nvSpPr>
        <p:spPr>
          <a:xfrm>
            <a:off x="11097856" y="2030100"/>
            <a:ext cx="3370935" cy="1200329"/>
          </a:xfrm>
          <a:prstGeom prst="rect">
            <a:avLst/>
          </a:prstGeom>
          <a:noFill/>
        </p:spPr>
        <p:txBody>
          <a:bodyPr wrap="square" rtlCol="0">
            <a:spAutoFit/>
          </a:bodyPr>
          <a:lstStyle/>
          <a:p>
            <a:r>
              <a:rPr lang="en-US" dirty="0"/>
              <a:t>Two full years of monthly predictions enabling comprehensive strategic infrastructure planning.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5098" y="540068"/>
            <a:ext cx="7022783" cy="613410"/>
          </a:xfrm>
          <a:prstGeom prst="rect">
            <a:avLst/>
          </a:prstGeom>
          <a:noFill/>
          <a:ln/>
        </p:spPr>
        <p:txBody>
          <a:bodyPr wrap="none" lIns="0" tIns="0" rIns="0" bIns="0" rtlCol="0" anchor="t"/>
          <a:lstStyle/>
          <a:p>
            <a:pPr marL="0" indent="0" algn="l">
              <a:lnSpc>
                <a:spcPts val="4800"/>
              </a:lnSpc>
              <a:buNone/>
            </a:pPr>
            <a:r>
              <a:rPr lang="en-US" sz="3850" dirty="0">
                <a:solidFill>
                  <a:srgbClr val="124E73"/>
                </a:solidFill>
                <a:latin typeface="MuseoModerno Medium" pitchFamily="34" charset="0"/>
                <a:ea typeface="MuseoModerno Medium" pitchFamily="34" charset="-122"/>
                <a:cs typeface="MuseoModerno Medium" pitchFamily="34" charset="-120"/>
              </a:rPr>
              <a:t>Tech Stack &amp; Implementation</a:t>
            </a:r>
            <a:endParaRPr lang="en-US" sz="3850" dirty="0"/>
          </a:p>
        </p:txBody>
      </p:sp>
      <p:sp>
        <p:nvSpPr>
          <p:cNvPr id="4" name="Shape 1"/>
          <p:cNvSpPr/>
          <p:nvPr/>
        </p:nvSpPr>
        <p:spPr>
          <a:xfrm>
            <a:off x="785098" y="1447800"/>
            <a:ext cx="3688794" cy="2387322"/>
          </a:xfrm>
          <a:prstGeom prst="roundRect">
            <a:avLst>
              <a:gd name="adj" fmla="val 1233"/>
            </a:avLst>
          </a:prstGeom>
          <a:solidFill>
            <a:srgbClr val="325F7B"/>
          </a:solidFill>
          <a:ln/>
        </p:spPr>
      </p:sp>
      <p:sp>
        <p:nvSpPr>
          <p:cNvPr id="5" name="Text 2"/>
          <p:cNvSpPr/>
          <p:nvPr/>
        </p:nvSpPr>
        <p:spPr>
          <a:xfrm>
            <a:off x="981313" y="1644015"/>
            <a:ext cx="2453640" cy="306705"/>
          </a:xfrm>
          <a:prstGeom prst="rect">
            <a:avLst/>
          </a:prstGeom>
          <a:noFill/>
          <a:ln/>
        </p:spPr>
        <p:txBody>
          <a:bodyPr wrap="none" lIns="0" tIns="0" rIns="0" bIns="0" rtlCol="0" anchor="t"/>
          <a:lstStyle/>
          <a:p>
            <a:pPr marL="0" indent="0" algn="l">
              <a:lnSpc>
                <a:spcPts val="2400"/>
              </a:lnSpc>
              <a:buNone/>
            </a:pPr>
            <a:r>
              <a:rPr lang="en-US" sz="1900" dirty="0">
                <a:solidFill>
                  <a:srgbClr val="FFFFFF"/>
                </a:solidFill>
                <a:latin typeface="MuseoModerno Medium" pitchFamily="34" charset="0"/>
                <a:ea typeface="MuseoModerno Medium" pitchFamily="34" charset="-122"/>
                <a:cs typeface="MuseoModerno Medium" pitchFamily="34" charset="-120"/>
              </a:rPr>
              <a:t>Cloud Infrastructure</a:t>
            </a:r>
            <a:endParaRPr lang="en-US" sz="1900" dirty="0"/>
          </a:p>
        </p:txBody>
      </p:sp>
      <p:sp>
        <p:nvSpPr>
          <p:cNvPr id="6" name="Text 3"/>
          <p:cNvSpPr/>
          <p:nvPr/>
        </p:nvSpPr>
        <p:spPr>
          <a:xfrm>
            <a:off x="981313" y="2068473"/>
            <a:ext cx="3296364" cy="1570434"/>
          </a:xfrm>
          <a:prstGeom prst="rect">
            <a:avLst/>
          </a:prstGeom>
          <a:noFill/>
          <a:ln/>
        </p:spPr>
        <p:txBody>
          <a:bodyPr wrap="square" lIns="0" tIns="0" rIns="0" bIns="0" rtlCol="0" anchor="t"/>
          <a:lstStyle/>
          <a:p>
            <a:pPr marL="0" indent="0" algn="l">
              <a:lnSpc>
                <a:spcPts val="2450"/>
              </a:lnSpc>
              <a:buNone/>
            </a:pPr>
            <a:r>
              <a:rPr lang="en-US" sz="1500" dirty="0">
                <a:solidFill>
                  <a:srgbClr val="FFFFFF"/>
                </a:solidFill>
                <a:latin typeface="Source Sans 3" pitchFamily="34" charset="0"/>
                <a:ea typeface="Source Sans 3" pitchFamily="34" charset="-122"/>
                <a:cs typeface="Source Sans 3" pitchFamily="34" charset="-120"/>
              </a:rPr>
              <a:t>Fully deployed on </a:t>
            </a:r>
            <a:r>
              <a:rPr lang="en-US" sz="1500" b="1" dirty="0">
                <a:solidFill>
                  <a:srgbClr val="FFFFFF"/>
                </a:solidFill>
                <a:latin typeface="Source Sans 3" pitchFamily="34" charset="0"/>
                <a:ea typeface="Source Sans 3" pitchFamily="34" charset="-122"/>
                <a:cs typeface="Source Sans 3" pitchFamily="34" charset="-120"/>
              </a:rPr>
              <a:t>AWS EC2</a:t>
            </a:r>
            <a:r>
              <a:rPr lang="en-US" sz="1500" dirty="0">
                <a:solidFill>
                  <a:srgbClr val="FFFFFF"/>
                </a:solidFill>
                <a:latin typeface="Source Sans 3" pitchFamily="34" charset="0"/>
                <a:ea typeface="Source Sans 3" pitchFamily="34" charset="-122"/>
                <a:cs typeface="Source Sans 3" pitchFamily="34" charset="-120"/>
              </a:rPr>
              <a:t> instance (Free Tier), ensuring 24/7 availability, global accessibility, and professional-grade reliability without significant infrastructure costs.</a:t>
            </a:r>
            <a:endParaRPr lang="en-US" sz="1500" dirty="0"/>
          </a:p>
        </p:txBody>
      </p:sp>
      <p:sp>
        <p:nvSpPr>
          <p:cNvPr id="7" name="Shape 4"/>
          <p:cNvSpPr/>
          <p:nvPr/>
        </p:nvSpPr>
        <p:spPr>
          <a:xfrm>
            <a:off x="4670108" y="1447800"/>
            <a:ext cx="3688794" cy="2387322"/>
          </a:xfrm>
          <a:prstGeom prst="roundRect">
            <a:avLst>
              <a:gd name="adj" fmla="val 1233"/>
            </a:avLst>
          </a:prstGeom>
          <a:solidFill>
            <a:srgbClr val="51738C"/>
          </a:solidFill>
          <a:ln/>
        </p:spPr>
      </p:sp>
      <p:sp>
        <p:nvSpPr>
          <p:cNvPr id="8" name="Text 5"/>
          <p:cNvSpPr/>
          <p:nvPr/>
        </p:nvSpPr>
        <p:spPr>
          <a:xfrm>
            <a:off x="4866323" y="1644015"/>
            <a:ext cx="2453640" cy="306705"/>
          </a:xfrm>
          <a:prstGeom prst="rect">
            <a:avLst/>
          </a:prstGeom>
          <a:noFill/>
          <a:ln/>
        </p:spPr>
        <p:txBody>
          <a:bodyPr wrap="none" lIns="0" tIns="0" rIns="0" bIns="0" rtlCol="0" anchor="t"/>
          <a:lstStyle/>
          <a:p>
            <a:pPr marL="0" indent="0" algn="l">
              <a:lnSpc>
                <a:spcPts val="2400"/>
              </a:lnSpc>
              <a:buNone/>
            </a:pPr>
            <a:r>
              <a:rPr lang="en-US" sz="1900" dirty="0">
                <a:solidFill>
                  <a:srgbClr val="FFFFFF"/>
                </a:solidFill>
                <a:latin typeface="MuseoModerno Medium" pitchFamily="34" charset="0"/>
                <a:ea typeface="MuseoModerno Medium" pitchFamily="34" charset="-122"/>
                <a:cs typeface="MuseoModerno Medium" pitchFamily="34" charset="-120"/>
              </a:rPr>
              <a:t>Version Control</a:t>
            </a:r>
            <a:endParaRPr lang="en-US" sz="1900" dirty="0"/>
          </a:p>
        </p:txBody>
      </p:sp>
      <p:sp>
        <p:nvSpPr>
          <p:cNvPr id="9" name="Text 6"/>
          <p:cNvSpPr/>
          <p:nvPr/>
        </p:nvSpPr>
        <p:spPr>
          <a:xfrm>
            <a:off x="4866323" y="2068473"/>
            <a:ext cx="3296364" cy="1570434"/>
          </a:xfrm>
          <a:prstGeom prst="rect">
            <a:avLst/>
          </a:prstGeom>
          <a:noFill/>
          <a:ln/>
        </p:spPr>
        <p:txBody>
          <a:bodyPr wrap="square" lIns="0" tIns="0" rIns="0" bIns="0" rtlCol="0" anchor="t"/>
          <a:lstStyle/>
          <a:p>
            <a:pPr marL="0" indent="0" algn="l">
              <a:lnSpc>
                <a:spcPts val="2450"/>
              </a:lnSpc>
              <a:buNone/>
            </a:pPr>
            <a:r>
              <a:rPr lang="en-US" sz="1500" dirty="0">
                <a:solidFill>
                  <a:srgbClr val="FFFFFF"/>
                </a:solidFill>
                <a:latin typeface="Source Sans 3" pitchFamily="34" charset="0"/>
                <a:ea typeface="Source Sans 3" pitchFamily="34" charset="-122"/>
                <a:cs typeface="Source Sans 3" pitchFamily="34" charset="-120"/>
              </a:rPr>
              <a:t>Complete source code maintained on </a:t>
            </a:r>
            <a:r>
              <a:rPr lang="en-US" sz="1500" b="1" dirty="0">
                <a:solidFill>
                  <a:srgbClr val="FFFFFF"/>
                </a:solidFill>
                <a:latin typeface="Source Sans 3" pitchFamily="34" charset="0"/>
                <a:ea typeface="Source Sans 3" pitchFamily="34" charset="-122"/>
                <a:cs typeface="Source Sans 3" pitchFamily="34" charset="-120"/>
              </a:rPr>
              <a:t>GitHub</a:t>
            </a:r>
            <a:r>
              <a:rPr lang="en-US" sz="1500" dirty="0">
                <a:solidFill>
                  <a:srgbClr val="FFFFFF"/>
                </a:solidFill>
                <a:latin typeface="Source Sans 3" pitchFamily="34" charset="0"/>
                <a:ea typeface="Source Sans 3" pitchFamily="34" charset="-122"/>
                <a:cs typeface="Source Sans 3" pitchFamily="34" charset="-120"/>
              </a:rPr>
              <a:t> as an open-source project, promoting transparency, collaboration, and continuous improvement through community contributions.</a:t>
            </a:r>
            <a:endParaRPr lang="en-US" sz="1500" dirty="0"/>
          </a:p>
        </p:txBody>
      </p:sp>
      <p:sp>
        <p:nvSpPr>
          <p:cNvPr id="10" name="Shape 7"/>
          <p:cNvSpPr/>
          <p:nvPr/>
        </p:nvSpPr>
        <p:spPr>
          <a:xfrm>
            <a:off x="785098" y="4031337"/>
            <a:ext cx="7573804" cy="1445062"/>
          </a:xfrm>
          <a:prstGeom prst="roundRect">
            <a:avLst>
              <a:gd name="adj" fmla="val 2038"/>
            </a:avLst>
          </a:prstGeom>
          <a:solidFill>
            <a:srgbClr val="325F7B"/>
          </a:solidFill>
          <a:ln/>
        </p:spPr>
      </p:sp>
      <p:sp>
        <p:nvSpPr>
          <p:cNvPr id="11" name="Text 8"/>
          <p:cNvSpPr/>
          <p:nvPr/>
        </p:nvSpPr>
        <p:spPr>
          <a:xfrm>
            <a:off x="981313" y="4227552"/>
            <a:ext cx="2453640" cy="306705"/>
          </a:xfrm>
          <a:prstGeom prst="rect">
            <a:avLst/>
          </a:prstGeom>
          <a:noFill/>
          <a:ln/>
        </p:spPr>
        <p:txBody>
          <a:bodyPr wrap="none" lIns="0" tIns="0" rIns="0" bIns="0" rtlCol="0" anchor="t"/>
          <a:lstStyle/>
          <a:p>
            <a:pPr marL="0" indent="0" algn="l">
              <a:lnSpc>
                <a:spcPts val="2400"/>
              </a:lnSpc>
              <a:buNone/>
            </a:pPr>
            <a:r>
              <a:rPr lang="en-US" sz="1900" dirty="0">
                <a:solidFill>
                  <a:srgbClr val="FFFFFF"/>
                </a:solidFill>
                <a:latin typeface="MuseoModerno Medium" pitchFamily="34" charset="0"/>
                <a:ea typeface="MuseoModerno Medium" pitchFamily="34" charset="-122"/>
                <a:cs typeface="MuseoModerno Medium" pitchFamily="34" charset="-120"/>
              </a:rPr>
              <a:t>Scalability</a:t>
            </a:r>
            <a:endParaRPr lang="en-US" sz="1900" dirty="0"/>
          </a:p>
        </p:txBody>
      </p:sp>
      <p:sp>
        <p:nvSpPr>
          <p:cNvPr id="12" name="Text 9"/>
          <p:cNvSpPr/>
          <p:nvPr/>
        </p:nvSpPr>
        <p:spPr>
          <a:xfrm>
            <a:off x="981313" y="4652010"/>
            <a:ext cx="7181374" cy="628174"/>
          </a:xfrm>
          <a:prstGeom prst="rect">
            <a:avLst/>
          </a:prstGeom>
          <a:noFill/>
          <a:ln/>
        </p:spPr>
        <p:txBody>
          <a:bodyPr wrap="square" lIns="0" tIns="0" rIns="0" bIns="0" rtlCol="0" anchor="t"/>
          <a:lstStyle/>
          <a:p>
            <a:pPr marL="0" indent="0" algn="l">
              <a:lnSpc>
                <a:spcPts val="2450"/>
              </a:lnSpc>
              <a:buNone/>
            </a:pPr>
            <a:r>
              <a:rPr lang="en-US" sz="1500" dirty="0">
                <a:solidFill>
                  <a:srgbClr val="FFFFFF"/>
                </a:solidFill>
                <a:latin typeface="Source Sans 3" pitchFamily="34" charset="0"/>
                <a:ea typeface="Source Sans 3" pitchFamily="34" charset="-122"/>
                <a:cs typeface="Source Sans 3" pitchFamily="34" charset="-120"/>
              </a:rPr>
              <a:t>Architecture designed to integrate live data streams and handle growing data volumes without significant codebase modifications or performance degradation.</a:t>
            </a:r>
            <a:endParaRPr lang="en-US" sz="1500" dirty="0"/>
          </a:p>
        </p:txBody>
      </p:sp>
      <p:sp>
        <p:nvSpPr>
          <p:cNvPr id="13" name="Text 10"/>
          <p:cNvSpPr/>
          <p:nvPr/>
        </p:nvSpPr>
        <p:spPr>
          <a:xfrm>
            <a:off x="785098" y="5770721"/>
            <a:ext cx="3088958" cy="368022"/>
          </a:xfrm>
          <a:prstGeom prst="rect">
            <a:avLst/>
          </a:prstGeom>
          <a:noFill/>
          <a:ln/>
        </p:spPr>
        <p:txBody>
          <a:bodyPr wrap="none" lIns="0" tIns="0" rIns="0" bIns="0" rtlCol="0" anchor="t"/>
          <a:lstStyle/>
          <a:p>
            <a:pPr marL="0" indent="0" algn="l">
              <a:lnSpc>
                <a:spcPts val="2850"/>
              </a:lnSpc>
              <a:buNone/>
            </a:pPr>
            <a:r>
              <a:rPr lang="en-US" sz="2300" dirty="0">
                <a:solidFill>
                  <a:srgbClr val="124E73"/>
                </a:solidFill>
                <a:latin typeface="MuseoModerno Medium" pitchFamily="34" charset="0"/>
                <a:ea typeface="MuseoModerno Medium" pitchFamily="34" charset="-122"/>
                <a:cs typeface="MuseoModerno Medium" pitchFamily="34" charset="-120"/>
              </a:rPr>
              <a:t>Deployment Strategy</a:t>
            </a:r>
            <a:endParaRPr lang="en-US" sz="2300" dirty="0"/>
          </a:p>
        </p:txBody>
      </p:sp>
      <p:sp>
        <p:nvSpPr>
          <p:cNvPr id="14" name="Text 11"/>
          <p:cNvSpPr/>
          <p:nvPr/>
        </p:nvSpPr>
        <p:spPr>
          <a:xfrm>
            <a:off x="785098" y="6433066"/>
            <a:ext cx="7573804" cy="1256348"/>
          </a:xfrm>
          <a:prstGeom prst="rect">
            <a:avLst/>
          </a:prstGeom>
          <a:noFill/>
          <a:ln/>
        </p:spPr>
        <p:txBody>
          <a:bodyPr wrap="square" lIns="0" tIns="0" rIns="0" bIns="0" rtlCol="0" anchor="t"/>
          <a:lstStyle/>
          <a:p>
            <a:pPr marL="0" indent="0" algn="l">
              <a:lnSpc>
                <a:spcPts val="2450"/>
              </a:lnSpc>
              <a:buNone/>
            </a:pPr>
            <a:r>
              <a:rPr lang="en-US" sz="1500" dirty="0">
                <a:solidFill>
                  <a:srgbClr val="2B4150"/>
                </a:solidFill>
                <a:latin typeface="Source Sans 3" pitchFamily="34" charset="0"/>
                <a:ea typeface="Source Sans 3" pitchFamily="34" charset="-122"/>
                <a:cs typeface="Source Sans 3" pitchFamily="34" charset="-120"/>
              </a:rPr>
              <a:t>The solution leverages modern DevOps practices including containerisation, automated testing, and continuous integration. This ensures rapid iteration, reliable updates, and seamless integration with IBB's existing IT infrastructure. The free-tier deployment demonstrates feasibility whilst maintaining enterprise-grade functionality.</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TotalTime>
  <Words>1149</Words>
  <Application>Microsoft Office PowerPoint</Application>
  <PresentationFormat>Custom</PresentationFormat>
  <Paragraphs>103</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MuseoModerno Light</vt:lpstr>
      <vt:lpstr>MuseoModerno Medium</vt:lpstr>
      <vt:lpstr>Source Sans 3</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Albaraa Alqaisi</cp:lastModifiedBy>
  <cp:revision>2</cp:revision>
  <dcterms:created xsi:type="dcterms:W3CDTF">2025-12-25T15:43:30Z</dcterms:created>
  <dcterms:modified xsi:type="dcterms:W3CDTF">2025-12-25T16:19:58Z</dcterms:modified>
</cp:coreProperties>
</file>